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 id="263" r:id="rId8"/>
    <p:sldId id="267" r:id="rId9"/>
    <p:sldId id="269" r:id="rId10"/>
    <p:sldId id="268" r:id="rId11"/>
    <p:sldId id="264" r:id="rId12"/>
    <p:sldId id="266" r:id="rId13"/>
    <p:sldId id="265" r:id="rId14"/>
    <p:sldId id="278" r:id="rId15"/>
    <p:sldId id="270" r:id="rId16"/>
    <p:sldId id="275" r:id="rId17"/>
    <p:sldId id="272" r:id="rId18"/>
    <p:sldId id="271" r:id="rId19"/>
    <p:sldId id="273" r:id="rId20"/>
    <p:sldId id="274"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111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352C3-4F64-FFBF-EF34-765B0DFDC0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E29CD7-EBAA-E590-E799-C0BF2C5F04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729154-BD62-9C17-7F7B-2D3434665C9B}"/>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5" name="Footer Placeholder 4">
            <a:extLst>
              <a:ext uri="{FF2B5EF4-FFF2-40B4-BE49-F238E27FC236}">
                <a16:creationId xmlns:a16="http://schemas.microsoft.com/office/drawing/2014/main" id="{75126857-366D-FD06-9311-23563993BC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F7E245-B4C3-71CF-52CC-AE309CFC5E64}"/>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777863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003C4-0A30-87B9-6131-68400CEA26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EB7073-A727-4273-574D-5BCA111582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BD02-E6D8-F108-C288-12ACC9743700}"/>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5" name="Footer Placeholder 4">
            <a:extLst>
              <a:ext uri="{FF2B5EF4-FFF2-40B4-BE49-F238E27FC236}">
                <a16:creationId xmlns:a16="http://schemas.microsoft.com/office/drawing/2014/main" id="{43E5A602-186E-65F7-9901-D319971540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268B1-AE54-3CD0-3BEF-717D78B7AEFF}"/>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399066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806A2C-9EEC-9067-C06E-CE8AC33F90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EFB890-990F-D53A-6B37-006DF90CC2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55A016-F288-4947-8FC7-BDD215854CB3}"/>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5" name="Footer Placeholder 4">
            <a:extLst>
              <a:ext uri="{FF2B5EF4-FFF2-40B4-BE49-F238E27FC236}">
                <a16:creationId xmlns:a16="http://schemas.microsoft.com/office/drawing/2014/main" id="{E32785B3-785F-24FB-BDC3-4A4D90F59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91E93-2345-D910-4758-E4615DBBFA55}"/>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249397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59EC-43A0-EAE9-0DAC-14540CD118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BB4891-D1EA-5C34-6989-144AF151AB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89B823-BFF9-862F-6A76-4A504A05CFE6}"/>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5" name="Footer Placeholder 4">
            <a:extLst>
              <a:ext uri="{FF2B5EF4-FFF2-40B4-BE49-F238E27FC236}">
                <a16:creationId xmlns:a16="http://schemas.microsoft.com/office/drawing/2014/main" id="{C036B78E-DCC3-4A16-7935-802F25785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53D174-8E7D-3361-83AA-7FAF0E2A1151}"/>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190588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70608-6DA3-6E98-4CB0-533F4B17F0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DB7396-5AA3-AE7A-2B49-05C015715D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1B1E08-A349-2536-2E82-26323D74D50D}"/>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5" name="Footer Placeholder 4">
            <a:extLst>
              <a:ext uri="{FF2B5EF4-FFF2-40B4-BE49-F238E27FC236}">
                <a16:creationId xmlns:a16="http://schemas.microsoft.com/office/drawing/2014/main" id="{00D5C204-1F9D-88AC-1F69-F4FA0B2EF0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D2A462-6BD2-CE01-856B-23B42180D0CC}"/>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369717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7A3E1-5F1A-7666-A3B3-0FCA180AA0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573620-7947-709B-259D-2EA6135C1A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67723A-1789-5750-AE1B-B36AB2F7B9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476D22-D798-E118-98DF-A3AD6C08B65B}"/>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6" name="Footer Placeholder 5">
            <a:extLst>
              <a:ext uri="{FF2B5EF4-FFF2-40B4-BE49-F238E27FC236}">
                <a16:creationId xmlns:a16="http://schemas.microsoft.com/office/drawing/2014/main" id="{445372E8-6436-318E-6181-B0F88485DA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526F4-4F30-F704-3E81-E6329071D6C0}"/>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146302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B70CD-B424-13F1-AA0C-FD2C3D4FD0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79A70D-384C-B546-1559-1DBA65D379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B8BEB3-8C59-BEF4-2D1E-746FF4D28A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BCD39E-0B6E-1A8B-1FA1-DA4C2B303D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D01FCD-ADBA-2F2A-B159-D2584E1028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7B7FF0-2572-FE80-B744-D4A60FB348AA}"/>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8" name="Footer Placeholder 7">
            <a:extLst>
              <a:ext uri="{FF2B5EF4-FFF2-40B4-BE49-F238E27FC236}">
                <a16:creationId xmlns:a16="http://schemas.microsoft.com/office/drawing/2014/main" id="{83B82FE3-F66C-ECF7-04A2-6F0B519200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C4E792-698A-A7AA-82EB-0B684385F3D4}"/>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2615867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80D55-CA5B-448C-F245-FFC6F89A3A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36BB6C-2014-EF5F-7A59-FB70700FDF48}"/>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4" name="Footer Placeholder 3">
            <a:extLst>
              <a:ext uri="{FF2B5EF4-FFF2-40B4-BE49-F238E27FC236}">
                <a16:creationId xmlns:a16="http://schemas.microsoft.com/office/drawing/2014/main" id="{C2ECFA8A-8290-3D3E-E139-74DC6E90A4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2619FF-98CF-A993-F5C5-CB51271279F0}"/>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3228759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9AD2C-8F8C-6CF1-A6CC-B2273A958CE4}"/>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3" name="Footer Placeholder 2">
            <a:extLst>
              <a:ext uri="{FF2B5EF4-FFF2-40B4-BE49-F238E27FC236}">
                <a16:creationId xmlns:a16="http://schemas.microsoft.com/office/drawing/2014/main" id="{0EAF14FB-D3F7-C097-EBC3-0B4AACC75E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67BC1E-324D-1AFA-CE67-B52686DF0FAA}"/>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3433381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4E08B-DC3A-B3BF-A1F1-8330A056D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751858-DB4F-B0EB-4B0D-7E118DDBC4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896C6A-3240-1DAA-1DB5-7309261B25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75C8AA-8182-2A0F-9706-668F47B5BFE2}"/>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6" name="Footer Placeholder 5">
            <a:extLst>
              <a:ext uri="{FF2B5EF4-FFF2-40B4-BE49-F238E27FC236}">
                <a16:creationId xmlns:a16="http://schemas.microsoft.com/office/drawing/2014/main" id="{DB1B43CF-633D-9DD4-5B6D-289F90C28E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610E97-EA6E-9659-EA21-7498C634985F}"/>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233308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BDC75-3CC1-E557-720C-13B779B6DD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E6E9B4-DEF9-BDF6-87C7-3296CD5D99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3F14E8-C876-62A1-8D02-65021D1538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2B34BA-5D3B-AD18-4ECA-7D1EEE9FF224}"/>
              </a:ext>
            </a:extLst>
          </p:cNvPr>
          <p:cNvSpPr>
            <a:spLocks noGrp="1"/>
          </p:cNvSpPr>
          <p:nvPr>
            <p:ph type="dt" sz="half" idx="10"/>
          </p:nvPr>
        </p:nvSpPr>
        <p:spPr/>
        <p:txBody>
          <a:bodyPr/>
          <a:lstStyle/>
          <a:p>
            <a:fld id="{B674E2BC-ED58-41D3-BA22-70425A9A07CC}" type="datetimeFigureOut">
              <a:rPr lang="en-US" smtClean="0"/>
              <a:t>6/22/2024</a:t>
            </a:fld>
            <a:endParaRPr lang="en-US"/>
          </a:p>
        </p:txBody>
      </p:sp>
      <p:sp>
        <p:nvSpPr>
          <p:cNvPr id="6" name="Footer Placeholder 5">
            <a:extLst>
              <a:ext uri="{FF2B5EF4-FFF2-40B4-BE49-F238E27FC236}">
                <a16:creationId xmlns:a16="http://schemas.microsoft.com/office/drawing/2014/main" id="{2D457D99-DFB2-5A59-F085-ADE1C4377B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DB46AB-AB74-3B16-7ADE-A748E84F9036}"/>
              </a:ext>
            </a:extLst>
          </p:cNvPr>
          <p:cNvSpPr>
            <a:spLocks noGrp="1"/>
          </p:cNvSpPr>
          <p:nvPr>
            <p:ph type="sldNum" sz="quarter" idx="12"/>
          </p:nvPr>
        </p:nvSpPr>
        <p:spPr/>
        <p:txBody>
          <a:bodyPr/>
          <a:lstStyle/>
          <a:p>
            <a:fld id="{1E1C9313-84D0-4CE2-92F4-06274B496F13}" type="slidenum">
              <a:rPr lang="en-US" smtClean="0"/>
              <a:t>‹#›</a:t>
            </a:fld>
            <a:endParaRPr lang="en-US"/>
          </a:p>
        </p:txBody>
      </p:sp>
    </p:spTree>
    <p:extLst>
      <p:ext uri="{BB962C8B-B14F-4D97-AF65-F5344CB8AC3E}">
        <p14:creationId xmlns:p14="http://schemas.microsoft.com/office/powerpoint/2010/main" val="1404604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D9E266-2A1F-3C10-C834-0663272D15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596503-D646-A8E9-6693-FD8C4C12CA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1648B-C37C-DF09-323D-547FB88CB6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4E2BC-ED58-41D3-BA22-70425A9A07CC}" type="datetimeFigureOut">
              <a:rPr lang="en-US" smtClean="0"/>
              <a:t>6/22/2024</a:t>
            </a:fld>
            <a:endParaRPr lang="en-US"/>
          </a:p>
        </p:txBody>
      </p:sp>
      <p:sp>
        <p:nvSpPr>
          <p:cNvPr id="5" name="Footer Placeholder 4">
            <a:extLst>
              <a:ext uri="{FF2B5EF4-FFF2-40B4-BE49-F238E27FC236}">
                <a16:creationId xmlns:a16="http://schemas.microsoft.com/office/drawing/2014/main" id="{8AE3C37E-231F-889D-A7A7-C57372A36D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577C2E-31BD-8DB7-8E53-78BD23B9C3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C9313-84D0-4CE2-92F4-06274B496F13}" type="slidenum">
              <a:rPr lang="en-US" smtClean="0"/>
              <a:t>‹#›</a:t>
            </a:fld>
            <a:endParaRPr lang="en-US"/>
          </a:p>
        </p:txBody>
      </p:sp>
    </p:spTree>
    <p:extLst>
      <p:ext uri="{BB962C8B-B14F-4D97-AF65-F5344CB8AC3E}">
        <p14:creationId xmlns:p14="http://schemas.microsoft.com/office/powerpoint/2010/main" val="3666557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3CCE6-5E55-F3C3-C3DC-CCB7A37DBB47}"/>
              </a:ext>
            </a:extLst>
          </p:cNvPr>
          <p:cNvSpPr>
            <a:spLocks noGrp="1"/>
          </p:cNvSpPr>
          <p:nvPr>
            <p:ph type="ctrTitle"/>
          </p:nvPr>
        </p:nvSpPr>
        <p:spPr/>
        <p:txBody>
          <a:bodyPr/>
          <a:lstStyle/>
          <a:p>
            <a:r>
              <a:rPr lang="en-US" b="1" kern="0" dirty="0">
                <a:effectLst/>
                <a:latin typeface="+mn-lt"/>
                <a:ea typeface="Times New Roman" panose="02020603050405020304" pitchFamily="18" charset="0"/>
                <a:cs typeface="Times New Roman" panose="02020603050405020304" pitchFamily="18" charset="0"/>
              </a:rPr>
              <a:t>Header of salary slip</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0AB033A7-0FAC-818A-A2DB-96AA7877EC16}"/>
              </a:ext>
            </a:extLst>
          </p:cNvPr>
          <p:cNvSpPr>
            <a:spLocks noGrp="1"/>
          </p:cNvSpPr>
          <p:nvPr>
            <p:ph type="subTitle" idx="1"/>
          </p:nvPr>
        </p:nvSpPr>
        <p:spPr/>
        <p:txBody>
          <a:bodyPr>
            <a:normAutofit/>
          </a:bodyPr>
          <a:lstStyle/>
          <a:p>
            <a:r>
              <a:rPr lang="en-US" sz="5400" dirty="0"/>
              <a:t>Presented by </a:t>
            </a:r>
            <a:r>
              <a:rPr lang="en-US" sz="5400" dirty="0" err="1"/>
              <a:t>Dr.Laboni</a:t>
            </a:r>
            <a:r>
              <a:rPr lang="en-US" sz="5400" dirty="0"/>
              <a:t> Basu</a:t>
            </a:r>
          </a:p>
        </p:txBody>
      </p:sp>
    </p:spTree>
    <p:extLst>
      <p:ext uri="{BB962C8B-B14F-4D97-AF65-F5344CB8AC3E}">
        <p14:creationId xmlns:p14="http://schemas.microsoft.com/office/powerpoint/2010/main" val="2827592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9A0FE-1911-5667-F7DC-E68A49B689C3}"/>
              </a:ext>
            </a:extLst>
          </p:cNvPr>
          <p:cNvSpPr>
            <a:spLocks noGrp="1"/>
          </p:cNvSpPr>
          <p:nvPr>
            <p:ph type="title"/>
          </p:nvPr>
        </p:nvSpPr>
        <p:spPr/>
        <p:txBody>
          <a:bodyPr/>
          <a:lstStyle/>
          <a:p>
            <a:r>
              <a:rPr lang="en-US" b="1" dirty="0">
                <a:latin typeface="+mn-lt"/>
              </a:rPr>
              <a:t>Overall concept of </a:t>
            </a:r>
            <a:r>
              <a:rPr lang="en-US" sz="4400" b="1" kern="0" dirty="0">
                <a:effectLst/>
                <a:latin typeface="+mn-lt"/>
                <a:ea typeface="Times New Roman" panose="02020603050405020304" pitchFamily="18" charset="0"/>
                <a:cs typeface="Times New Roman" panose="02020603050405020304" pitchFamily="18" charset="0"/>
              </a:rPr>
              <a:t>Header of salary slip</a:t>
            </a:r>
            <a:endParaRPr lang="en-US" b="1" dirty="0">
              <a:latin typeface="+mn-lt"/>
            </a:endParaRPr>
          </a:p>
        </p:txBody>
      </p:sp>
      <p:sp>
        <p:nvSpPr>
          <p:cNvPr id="3" name="Content Placeholder 2">
            <a:extLst>
              <a:ext uri="{FF2B5EF4-FFF2-40B4-BE49-F238E27FC236}">
                <a16:creationId xmlns:a16="http://schemas.microsoft.com/office/drawing/2014/main" id="{28D99732-23D3-B24C-89B9-53FA093B5DF8}"/>
              </a:ext>
            </a:extLst>
          </p:cNvPr>
          <p:cNvSpPr>
            <a:spLocks noGrp="1"/>
          </p:cNvSpPr>
          <p:nvPr>
            <p:ph idx="1"/>
          </p:nvPr>
        </p:nvSpPr>
        <p:spPr/>
        <p:txBody>
          <a:bodyPr/>
          <a:lstStyle/>
          <a:p>
            <a:pPr marL="0" indent="0" algn="just">
              <a:buNone/>
            </a:pPr>
            <a:r>
              <a:rPr lang="en-US" sz="3600" kern="0" dirty="0">
                <a:latin typeface="Times New Roman" panose="02020603050405020304" pitchFamily="18" charset="0"/>
                <a:ea typeface="Times New Roman" panose="02020603050405020304" pitchFamily="18" charset="0"/>
                <a:cs typeface="Times New Roman" panose="02020603050405020304" pitchFamily="18" charset="0"/>
              </a:rPr>
              <a:t>U</a:t>
            </a:r>
            <a:r>
              <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rPr>
              <a:t>nderstanding the various headers in a salary slip is crucial for employees to comprehend their compensation and for organizations to fulfill their obligations to employees. </a:t>
            </a:r>
          </a:p>
          <a:p>
            <a:pPr marL="0" indent="0" algn="just">
              <a:buNone/>
            </a:pPr>
            <a:endPar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rPr>
              <a:t>It also underscores the significance of accurate and transparent payroll management in HRM.</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56237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ML codes for creating salary slip | by Dailyaspirants | Medium">
            <a:extLst>
              <a:ext uri="{FF2B5EF4-FFF2-40B4-BE49-F238E27FC236}">
                <a16:creationId xmlns:a16="http://schemas.microsoft.com/office/drawing/2014/main" id="{DDC00995-BCF5-075B-1A5C-FDAD6A90D0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0"/>
            <a:ext cx="11430000" cy="6721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82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FCF770AC-3183-F365-3E48-4D4E101CDB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515" y="625642"/>
            <a:ext cx="11036969" cy="6015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356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w to Create Salary Slip Format with Formula in Excel Sheet">
            <a:extLst>
              <a:ext uri="{FF2B5EF4-FFF2-40B4-BE49-F238E27FC236}">
                <a16:creationId xmlns:a16="http://schemas.microsoft.com/office/drawing/2014/main" id="{997D887C-1B55-8181-232D-2B00A366D7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05" y="0"/>
            <a:ext cx="1199949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593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Employee Life Cycle: A Complete Guide | TechFunnel">
            <a:extLst>
              <a:ext uri="{FF2B5EF4-FFF2-40B4-BE49-F238E27FC236}">
                <a16:creationId xmlns:a16="http://schemas.microsoft.com/office/drawing/2014/main" id="{89F015AB-E2D0-95F3-8A9C-4CE9A462EF8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2" name="Picture 6" descr="Employee Life Cycle: The Ultimate Guide for HR - AIHR">
            <a:extLst>
              <a:ext uri="{FF2B5EF4-FFF2-40B4-BE49-F238E27FC236}">
                <a16:creationId xmlns:a16="http://schemas.microsoft.com/office/drawing/2014/main" id="{38F1A6CE-2125-0D81-2D40-046CA01531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31" y="417094"/>
            <a:ext cx="11165305" cy="6250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7732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38597-8302-E949-6C9C-E240482A1E9B}"/>
              </a:ext>
            </a:extLst>
          </p:cNvPr>
          <p:cNvSpPr>
            <a:spLocks noGrp="1"/>
          </p:cNvSpPr>
          <p:nvPr>
            <p:ph type="title"/>
          </p:nvPr>
        </p:nvSpPr>
        <p:spPr>
          <a:xfrm>
            <a:off x="838200" y="224589"/>
            <a:ext cx="10515600" cy="1466099"/>
          </a:xfrm>
        </p:spPr>
        <p:txBody>
          <a:bodyPr>
            <a:noAutofit/>
          </a:bodyPr>
          <a:lstStyle/>
          <a:p>
            <a:pPr algn="just"/>
            <a:br>
              <a:rPr lang="en-US" sz="2800" b="1" kern="0" dirty="0">
                <a:effectLst/>
                <a:latin typeface="+mn-lt"/>
                <a:ea typeface="Times New Roman" panose="02020603050405020304" pitchFamily="18" charset="0"/>
                <a:cs typeface="Times New Roman" panose="02020603050405020304" pitchFamily="18" charset="0"/>
              </a:rPr>
            </a:br>
            <a:r>
              <a:rPr lang="en-US" sz="2800" b="1" kern="0" dirty="0">
                <a:effectLst/>
                <a:latin typeface="+mn-lt"/>
                <a:ea typeface="Times New Roman" panose="02020603050405020304" pitchFamily="18" charset="0"/>
                <a:cs typeface="Times New Roman" panose="02020603050405020304" pitchFamily="18" charset="0"/>
              </a:rPr>
              <a:t>List various information required to be maintained during the entire employee life cycle in an organization. </a:t>
            </a:r>
            <a:endParaRPr lang="en-US" sz="2800" dirty="0">
              <a:latin typeface="+mn-lt"/>
            </a:endParaRPr>
          </a:p>
        </p:txBody>
      </p:sp>
      <p:sp>
        <p:nvSpPr>
          <p:cNvPr id="3" name="Content Placeholder 2">
            <a:extLst>
              <a:ext uri="{FF2B5EF4-FFF2-40B4-BE49-F238E27FC236}">
                <a16:creationId xmlns:a16="http://schemas.microsoft.com/office/drawing/2014/main" id="{0FC7B5AE-0221-8479-3DB8-8B87C06FC1E5}"/>
              </a:ext>
            </a:extLst>
          </p:cNvPr>
          <p:cNvSpPr>
            <a:spLocks noGrp="1"/>
          </p:cNvSpPr>
          <p:nvPr>
            <p:ph idx="1"/>
          </p:nvPr>
        </p:nvSpPr>
        <p:spPr/>
        <p:txBody>
          <a:bodyPr>
            <a:normAutofit lnSpcReduction="10000"/>
          </a:bodyPr>
          <a:lstStyle/>
          <a:p>
            <a:pPr marL="0" marR="0" indent="0">
              <a:lnSpc>
                <a:spcPct val="107000"/>
              </a:lnSpc>
              <a:spcBef>
                <a:spcPts val="0"/>
              </a:spcBef>
              <a:spcAft>
                <a:spcPts val="0"/>
              </a:spcAft>
              <a:buNone/>
            </a:pPr>
            <a:r>
              <a:rPr lang="en-US" sz="3000" kern="0" dirty="0">
                <a:effectLst/>
                <a:ea typeface="Times New Roman" panose="02020603050405020304" pitchFamily="18" charset="0"/>
                <a:cs typeface="Times New Roman" panose="02020603050405020304" pitchFamily="18" charset="0"/>
              </a:rPr>
              <a:t>1. </a:t>
            </a:r>
            <a:r>
              <a:rPr lang="en-US" sz="3000" b="1" kern="0" dirty="0">
                <a:effectLst/>
                <a:ea typeface="Times New Roman" panose="02020603050405020304" pitchFamily="18" charset="0"/>
                <a:cs typeface="Times New Roman" panose="02020603050405020304" pitchFamily="18" charset="0"/>
              </a:rPr>
              <a:t>Recruitment and Onboarding:</a:t>
            </a:r>
            <a:endParaRPr lang="en-US" sz="3000" b="1"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000" kern="0" dirty="0">
                <a:effectLst/>
                <a:highlight>
                  <a:srgbClr val="FFFF00"/>
                </a:highlight>
                <a:ea typeface="Times New Roman" panose="02020603050405020304" pitchFamily="18" charset="0"/>
                <a:cs typeface="Times New Roman" panose="02020603050405020304" pitchFamily="18" charset="0"/>
              </a:rPr>
              <a:t>Job application: </a:t>
            </a:r>
            <a:r>
              <a:rPr lang="en-US" sz="3000" kern="0" dirty="0">
                <a:effectLst/>
                <a:ea typeface="Times New Roman" panose="02020603050405020304" pitchFamily="18" charset="0"/>
                <a:cs typeface="Times New Roman" panose="02020603050405020304" pitchFamily="18" charset="0"/>
              </a:rPr>
              <a:t>Information related to the job application, including the resume, cover letter, and any other documents submitted by the candidate.</a:t>
            </a:r>
            <a:endParaRPr lang="en-US" sz="30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000" kern="0" dirty="0">
                <a:effectLst/>
                <a:highlight>
                  <a:srgbClr val="FFFF00"/>
                </a:highlight>
                <a:ea typeface="Times New Roman" panose="02020603050405020304" pitchFamily="18" charset="0"/>
                <a:cs typeface="Times New Roman" panose="02020603050405020304" pitchFamily="18" charset="0"/>
              </a:rPr>
              <a:t>Interview notes: </a:t>
            </a:r>
            <a:r>
              <a:rPr lang="en-US" sz="3000" kern="0" dirty="0">
                <a:effectLst/>
                <a:ea typeface="Times New Roman" panose="02020603050405020304" pitchFamily="18" charset="0"/>
                <a:cs typeface="Times New Roman" panose="02020603050405020304" pitchFamily="18" charset="0"/>
              </a:rPr>
              <a:t>Records of interviews, assessments, and evaluations conducted during the recruitment process.</a:t>
            </a:r>
            <a:endParaRPr lang="en-US" sz="30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000" kern="0" dirty="0">
                <a:effectLst/>
                <a:highlight>
                  <a:srgbClr val="FFFF00"/>
                </a:highlight>
                <a:ea typeface="Times New Roman" panose="02020603050405020304" pitchFamily="18" charset="0"/>
                <a:cs typeface="Times New Roman" panose="02020603050405020304" pitchFamily="18" charset="0"/>
              </a:rPr>
              <a:t>Offer letters and contracts: </a:t>
            </a:r>
            <a:r>
              <a:rPr lang="en-US" sz="3000" kern="0" dirty="0">
                <a:effectLst/>
                <a:ea typeface="Times New Roman" panose="02020603050405020304" pitchFamily="18" charset="0"/>
                <a:cs typeface="Times New Roman" panose="02020603050405020304" pitchFamily="18" charset="0"/>
              </a:rPr>
              <a:t>Details of the employment offer, including the employment contract, offer letter, and any related correspondence.</a:t>
            </a:r>
            <a:endParaRPr lang="en-US" sz="30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000" kern="100"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84499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74D33-1F10-06B6-72EB-373ED62B3E91}"/>
              </a:ext>
            </a:extLst>
          </p:cNvPr>
          <p:cNvSpPr>
            <a:spLocks noGrp="1"/>
          </p:cNvSpPr>
          <p:nvPr>
            <p:ph type="title"/>
          </p:nvPr>
        </p:nvSpPr>
        <p:spPr>
          <a:xfrm>
            <a:off x="838200" y="160420"/>
            <a:ext cx="10515600" cy="1909011"/>
          </a:xfrm>
        </p:spPr>
        <p:txBody>
          <a:bodyPr>
            <a:noAutofit/>
          </a:bodyPr>
          <a:lstStyle/>
          <a:p>
            <a:br>
              <a:rPr lang="en-US" sz="3600" b="1" kern="0" dirty="0">
                <a:effectLst/>
                <a:latin typeface="+mn-lt"/>
                <a:ea typeface="Times New Roman" panose="02020603050405020304" pitchFamily="18" charset="0"/>
                <a:cs typeface="Times New Roman" panose="02020603050405020304" pitchFamily="18" charset="0"/>
              </a:rPr>
            </a:br>
            <a:r>
              <a:rPr lang="en-US" sz="3600" b="1" kern="0" dirty="0">
                <a:effectLst/>
                <a:latin typeface="+mn-lt"/>
                <a:ea typeface="Times New Roman" panose="02020603050405020304" pitchFamily="18" charset="0"/>
                <a:cs typeface="Times New Roman" panose="02020603050405020304" pitchFamily="18" charset="0"/>
              </a:rPr>
              <a:t>List various information required to be maintained during the entire employee life cycle in an organization.</a:t>
            </a:r>
            <a:endParaRPr lang="en-US" sz="3600" dirty="0"/>
          </a:p>
        </p:txBody>
      </p:sp>
      <p:sp>
        <p:nvSpPr>
          <p:cNvPr id="3" name="Content Placeholder 2">
            <a:extLst>
              <a:ext uri="{FF2B5EF4-FFF2-40B4-BE49-F238E27FC236}">
                <a16:creationId xmlns:a16="http://schemas.microsoft.com/office/drawing/2014/main" id="{B69910F4-2034-F4B6-664A-33305DE9D94D}"/>
              </a:ext>
            </a:extLst>
          </p:cNvPr>
          <p:cNvSpPr>
            <a:spLocks noGrp="1"/>
          </p:cNvSpPr>
          <p:nvPr>
            <p:ph idx="1"/>
          </p:nvPr>
        </p:nvSpPr>
        <p:spPr>
          <a:xfrm>
            <a:off x="838200" y="2069431"/>
            <a:ext cx="10515600" cy="4107532"/>
          </a:xfrm>
        </p:spPr>
        <p:txBody>
          <a:bodyPr>
            <a:normAutofit lnSpcReduction="10000"/>
          </a:bodyPr>
          <a:lstStyle/>
          <a:p>
            <a:pPr marL="0" marR="0" indent="0">
              <a:lnSpc>
                <a:spcPct val="107000"/>
              </a:lnSpc>
              <a:spcBef>
                <a:spcPts val="0"/>
              </a:spcBef>
              <a:spcAft>
                <a:spcPts val="0"/>
              </a:spcAft>
              <a:buNone/>
            </a:pPr>
            <a:endParaRPr lang="en-US" sz="32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b="1" kern="0" dirty="0">
                <a:effectLst/>
                <a:ea typeface="Times New Roman" panose="02020603050405020304" pitchFamily="18" charset="0"/>
                <a:cs typeface="Times New Roman" panose="02020603050405020304" pitchFamily="18" charset="0"/>
              </a:rPr>
              <a:t>2. Employee Personal </a:t>
            </a:r>
            <a:r>
              <a:rPr lang="en-US" sz="3200" b="1" kern="0" dirty="0" err="1">
                <a:effectLst/>
                <a:ea typeface="Times New Roman" panose="02020603050405020304" pitchFamily="18" charset="0"/>
                <a:cs typeface="Times New Roman" panose="02020603050405020304" pitchFamily="18" charset="0"/>
              </a:rPr>
              <a:t>Information</a:t>
            </a:r>
            <a:r>
              <a:rPr lang="en-US" sz="3200" kern="0" dirty="0" err="1">
                <a:effectLst/>
                <a:ea typeface="Times New Roman" panose="02020603050405020304" pitchFamily="18" charset="0"/>
                <a:cs typeface="Times New Roman" panose="02020603050405020304" pitchFamily="18" charset="0"/>
              </a:rPr>
              <a:t>details</a:t>
            </a:r>
            <a:r>
              <a:rPr lang="en-US" sz="3200" kern="0" dirty="0">
                <a:effectLst/>
                <a:ea typeface="Times New Roman" panose="02020603050405020304" pitchFamily="18" charset="0"/>
                <a:cs typeface="Times New Roman" panose="02020603050405020304" pitchFamily="18" charset="0"/>
              </a:rPr>
              <a:t>: This includes the employee's full name, date of birth, address, contact information, and emergency contact details.</a:t>
            </a:r>
            <a:endParaRPr lang="en-US" sz="32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0" dirty="0">
              <a:effectLst/>
              <a:ea typeface="Times New Roman" panose="02020603050405020304" pitchFamily="18"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effectLst/>
                <a:highlight>
                  <a:srgbClr val="FFFF00"/>
                </a:highlight>
                <a:ea typeface="Times New Roman" panose="02020603050405020304" pitchFamily="18" charset="0"/>
                <a:cs typeface="Times New Roman" panose="02020603050405020304" pitchFamily="18" charset="0"/>
              </a:rPr>
              <a:t>Identification documents</a:t>
            </a:r>
            <a:r>
              <a:rPr lang="en-US" sz="3200" kern="0" dirty="0">
                <a:effectLst/>
                <a:ea typeface="Times New Roman" panose="02020603050405020304" pitchFamily="18" charset="0"/>
                <a:cs typeface="Times New Roman" panose="02020603050405020304" pitchFamily="18" charset="0"/>
              </a:rPr>
              <a:t>: Records of documents used for verification, such as social security number, passport, or driver's license.</a:t>
            </a:r>
            <a:endParaRPr lang="en-US" sz="32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74007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19865-A45C-7FD7-B3BD-7C31EFDC7B2F}"/>
              </a:ext>
            </a:extLst>
          </p:cNvPr>
          <p:cNvSpPr>
            <a:spLocks noGrp="1"/>
          </p:cNvSpPr>
          <p:nvPr>
            <p:ph type="title"/>
          </p:nvPr>
        </p:nvSpPr>
        <p:spPr/>
        <p:txBody>
          <a:bodyPr>
            <a:normAutofit/>
          </a:bodyPr>
          <a:lstStyle/>
          <a:p>
            <a:r>
              <a:rPr lang="en-US" sz="3200" b="1" kern="0" dirty="0">
                <a:effectLst/>
                <a:latin typeface="+mn-lt"/>
                <a:ea typeface="Times New Roman" panose="02020603050405020304" pitchFamily="18" charset="0"/>
                <a:cs typeface="Times New Roman" panose="02020603050405020304" pitchFamily="18" charset="0"/>
              </a:rPr>
              <a:t>List various information required to be maintained during the entire employee life cycle in an organization.</a:t>
            </a:r>
            <a:endParaRPr lang="en-US" sz="3200" dirty="0"/>
          </a:p>
        </p:txBody>
      </p:sp>
      <p:sp>
        <p:nvSpPr>
          <p:cNvPr id="3" name="Content Placeholder 2">
            <a:extLst>
              <a:ext uri="{FF2B5EF4-FFF2-40B4-BE49-F238E27FC236}">
                <a16:creationId xmlns:a16="http://schemas.microsoft.com/office/drawing/2014/main" id="{2039CA1A-C82F-F7A5-22C8-B050B04AA6E1}"/>
              </a:ext>
            </a:extLst>
          </p:cNvPr>
          <p:cNvSpPr>
            <a:spLocks noGrp="1"/>
          </p:cNvSpPr>
          <p:nvPr>
            <p:ph idx="1"/>
          </p:nvPr>
        </p:nvSpPr>
        <p:spPr/>
        <p:txBody>
          <a:bodyPr>
            <a:normAutofit lnSpcReduction="10000"/>
          </a:bodyPr>
          <a:lstStyle/>
          <a:p>
            <a:pPr marL="0" marR="0" indent="0" algn="just">
              <a:lnSpc>
                <a:spcPct val="107000"/>
              </a:lnSpc>
              <a:spcBef>
                <a:spcPts val="0"/>
              </a:spcBef>
              <a:spcAft>
                <a:spcPts val="0"/>
              </a:spcAft>
              <a:buNone/>
            </a:pPr>
            <a:r>
              <a:rPr lang="en-US" sz="3600" kern="0" dirty="0">
                <a:effectLst/>
                <a:ea typeface="Times New Roman" panose="02020603050405020304" pitchFamily="18" charset="0"/>
                <a:cs typeface="Times New Roman" panose="02020603050405020304" pitchFamily="18" charset="0"/>
              </a:rPr>
              <a:t>3. </a:t>
            </a:r>
            <a:r>
              <a:rPr lang="en-US" sz="3600" b="1" kern="0" dirty="0">
                <a:effectLst/>
                <a:ea typeface="Times New Roman" panose="02020603050405020304" pitchFamily="18" charset="0"/>
                <a:cs typeface="Times New Roman" panose="02020603050405020304" pitchFamily="18" charset="0"/>
              </a:rPr>
              <a:t>Employment Records:</a:t>
            </a:r>
            <a:endParaRPr lang="en-US" sz="3600" b="1"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effectLst/>
                <a:ea typeface="Times New Roman" panose="02020603050405020304" pitchFamily="18" charset="0"/>
                <a:cs typeface="Times New Roman" panose="02020603050405020304" pitchFamily="18" charset="0"/>
              </a:rPr>
              <a:t> </a:t>
            </a:r>
            <a:r>
              <a:rPr lang="en-US" sz="3600" kern="0" dirty="0">
                <a:effectLst/>
                <a:highlight>
                  <a:srgbClr val="FFFF00"/>
                </a:highlight>
                <a:ea typeface="Times New Roman" panose="02020603050405020304" pitchFamily="18" charset="0"/>
                <a:cs typeface="Times New Roman" panose="02020603050405020304" pitchFamily="18" charset="0"/>
              </a:rPr>
              <a:t>Employment history: </a:t>
            </a:r>
            <a:r>
              <a:rPr lang="en-US" sz="3600" kern="0" dirty="0">
                <a:effectLst/>
                <a:ea typeface="Times New Roman" panose="02020603050405020304" pitchFamily="18" charset="0"/>
                <a:cs typeface="Times New Roman" panose="02020603050405020304" pitchFamily="18" charset="0"/>
              </a:rPr>
              <a:t>Details of the employee’s previous employment, including start and end dates, positions held, and responsibilities.</a:t>
            </a:r>
            <a:endParaRPr lang="en-US" sz="3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effectLst/>
                <a:ea typeface="Times New Roman" panose="02020603050405020304" pitchFamily="18" charset="0"/>
                <a:cs typeface="Times New Roman" panose="02020603050405020304" pitchFamily="18" charset="0"/>
              </a:rPr>
              <a:t> </a:t>
            </a:r>
            <a:r>
              <a:rPr lang="en-US" sz="3600" kern="0" dirty="0">
                <a:effectLst/>
                <a:highlight>
                  <a:srgbClr val="FFFF00"/>
                </a:highlight>
                <a:ea typeface="Times New Roman" panose="02020603050405020304" pitchFamily="18" charset="0"/>
                <a:cs typeface="Times New Roman" panose="02020603050405020304" pitchFamily="18" charset="0"/>
              </a:rPr>
              <a:t>Performance evaluations: </a:t>
            </a:r>
            <a:r>
              <a:rPr lang="en-US" sz="3600" kern="0" dirty="0">
                <a:effectLst/>
                <a:ea typeface="Times New Roman" panose="02020603050405020304" pitchFamily="18" charset="0"/>
                <a:cs typeface="Times New Roman" panose="02020603050405020304" pitchFamily="18" charset="0"/>
              </a:rPr>
              <a:t>Records of performance reviews, feedback, and performance improvement plans.</a:t>
            </a:r>
            <a:endParaRPr lang="en-US" sz="3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effectLst/>
                <a:ea typeface="Times New Roman" panose="02020603050405020304" pitchFamily="18" charset="0"/>
                <a:cs typeface="Times New Roman" panose="02020603050405020304" pitchFamily="18" charset="0"/>
              </a:rPr>
              <a:t> </a:t>
            </a:r>
            <a:endParaRPr lang="en-US" sz="3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2378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0D95D-0088-CD56-2526-D5E11542C910}"/>
              </a:ext>
            </a:extLst>
          </p:cNvPr>
          <p:cNvSpPr>
            <a:spLocks noGrp="1"/>
          </p:cNvSpPr>
          <p:nvPr>
            <p:ph type="title"/>
          </p:nvPr>
        </p:nvSpPr>
        <p:spPr/>
        <p:txBody>
          <a:bodyPr>
            <a:normAutofit/>
          </a:bodyPr>
          <a:lstStyle/>
          <a:p>
            <a:r>
              <a:rPr lang="en-US" sz="3200" b="1" kern="0" dirty="0">
                <a:effectLst/>
                <a:latin typeface="+mn-lt"/>
                <a:ea typeface="Times New Roman" panose="02020603050405020304" pitchFamily="18" charset="0"/>
                <a:cs typeface="Times New Roman" panose="02020603050405020304" pitchFamily="18" charset="0"/>
              </a:rPr>
              <a:t>List various information required to be maintained during the entire employee life cycle in an organization.</a:t>
            </a:r>
            <a:endParaRPr lang="en-US" sz="3200" dirty="0"/>
          </a:p>
        </p:txBody>
      </p:sp>
      <p:sp>
        <p:nvSpPr>
          <p:cNvPr id="3" name="Content Placeholder 2">
            <a:extLst>
              <a:ext uri="{FF2B5EF4-FFF2-40B4-BE49-F238E27FC236}">
                <a16:creationId xmlns:a16="http://schemas.microsoft.com/office/drawing/2014/main" id="{1721927D-1F54-4D0D-BA3A-16BCBE55F74F}"/>
              </a:ext>
            </a:extLst>
          </p:cNvPr>
          <p:cNvSpPr>
            <a:spLocks noGrp="1"/>
          </p:cNvSpPr>
          <p:nvPr>
            <p:ph idx="1"/>
          </p:nvPr>
        </p:nvSpPr>
        <p:spPr/>
        <p:txBody>
          <a:bodyPr>
            <a:normAutofit/>
          </a:bodyPr>
          <a:lstStyle/>
          <a:p>
            <a:pPr marL="0" marR="0" indent="0" algn="just">
              <a:lnSpc>
                <a:spcPct val="107000"/>
              </a:lnSpc>
              <a:spcBef>
                <a:spcPts val="0"/>
              </a:spcBef>
              <a:spcAft>
                <a:spcPts val="0"/>
              </a:spcAft>
              <a:buNone/>
            </a:pPr>
            <a:r>
              <a:rPr lang="en-US" sz="4000" kern="0" dirty="0">
                <a:effectLst/>
                <a:ea typeface="Times New Roman" panose="02020603050405020304" pitchFamily="18" charset="0"/>
                <a:cs typeface="Times New Roman" panose="02020603050405020304" pitchFamily="18" charset="0"/>
              </a:rPr>
              <a:t>4. Training and Development:</a:t>
            </a:r>
            <a:endParaRPr lang="en-US" sz="40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4000" kern="0" dirty="0">
                <a:effectLst/>
                <a:ea typeface="Times New Roman" panose="02020603050405020304" pitchFamily="18" charset="0"/>
                <a:cs typeface="Times New Roman" panose="02020603050405020304" pitchFamily="18" charset="0"/>
              </a:rPr>
              <a:t> </a:t>
            </a:r>
            <a:r>
              <a:rPr lang="en-US" sz="4000" kern="0" dirty="0">
                <a:effectLst/>
                <a:highlight>
                  <a:srgbClr val="FFFF00"/>
                </a:highlight>
                <a:ea typeface="Times New Roman" panose="02020603050405020304" pitchFamily="18" charset="0"/>
                <a:cs typeface="Times New Roman" panose="02020603050405020304" pitchFamily="18" charset="0"/>
              </a:rPr>
              <a:t>Training history:</a:t>
            </a:r>
            <a:r>
              <a:rPr lang="en-US" sz="4000" kern="0" dirty="0">
                <a:effectLst/>
                <a:ea typeface="Times New Roman" panose="02020603050405020304" pitchFamily="18" charset="0"/>
                <a:cs typeface="Times New Roman" panose="02020603050405020304" pitchFamily="18" charset="0"/>
              </a:rPr>
              <a:t> Details of training programs attended by the employee, including dates, topics, and outcomes.</a:t>
            </a:r>
            <a:endParaRPr lang="en-US" sz="40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4000" kern="0" dirty="0">
                <a:effectLst/>
                <a:ea typeface="Times New Roman" panose="02020603050405020304" pitchFamily="18" charset="0"/>
                <a:cs typeface="Times New Roman" panose="02020603050405020304" pitchFamily="18" charset="0"/>
              </a:rPr>
              <a:t> </a:t>
            </a:r>
            <a:r>
              <a:rPr lang="en-US" sz="4000" kern="0" dirty="0">
                <a:effectLst/>
                <a:highlight>
                  <a:srgbClr val="FFFF00"/>
                </a:highlight>
                <a:ea typeface="Times New Roman" panose="02020603050405020304" pitchFamily="18" charset="0"/>
                <a:cs typeface="Times New Roman" panose="02020603050405020304" pitchFamily="18" charset="0"/>
              </a:rPr>
              <a:t>Skills assessment</a:t>
            </a:r>
            <a:r>
              <a:rPr lang="en-US" sz="4000" kern="0" dirty="0">
                <a:effectLst/>
                <a:ea typeface="Times New Roman" panose="02020603050405020304" pitchFamily="18" charset="0"/>
                <a:cs typeface="Times New Roman" panose="02020603050405020304" pitchFamily="18" charset="0"/>
              </a:rPr>
              <a:t>: Records of the employee’s skill set, certifications, and qualifications.</a:t>
            </a:r>
            <a:endParaRPr lang="en-US" sz="40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4000"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40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16842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3DA09-9E52-0F6D-857F-B70A158BF031}"/>
              </a:ext>
            </a:extLst>
          </p:cNvPr>
          <p:cNvSpPr>
            <a:spLocks noGrp="1"/>
          </p:cNvSpPr>
          <p:nvPr>
            <p:ph type="title"/>
          </p:nvPr>
        </p:nvSpPr>
        <p:spPr>
          <a:xfrm>
            <a:off x="838200" y="128337"/>
            <a:ext cx="10515600" cy="1562351"/>
          </a:xfrm>
        </p:spPr>
        <p:txBody>
          <a:bodyPr>
            <a:normAutofit fontScale="90000"/>
          </a:bodyPr>
          <a:lstStyle/>
          <a:p>
            <a:pPr algn="just"/>
            <a:r>
              <a:rPr lang="en-US" sz="4400" b="1" kern="0" dirty="0">
                <a:effectLst/>
                <a:latin typeface="+mn-lt"/>
                <a:ea typeface="Times New Roman" panose="02020603050405020304" pitchFamily="18" charset="0"/>
                <a:cs typeface="Times New Roman" panose="02020603050405020304" pitchFamily="18" charset="0"/>
              </a:rPr>
              <a:t>List various information required to be maintained during the entire employee life cycle in an organization.</a:t>
            </a:r>
            <a:endParaRPr lang="en-US" dirty="0"/>
          </a:p>
        </p:txBody>
      </p:sp>
      <p:sp>
        <p:nvSpPr>
          <p:cNvPr id="3" name="Content Placeholder 2">
            <a:extLst>
              <a:ext uri="{FF2B5EF4-FFF2-40B4-BE49-F238E27FC236}">
                <a16:creationId xmlns:a16="http://schemas.microsoft.com/office/drawing/2014/main" id="{2B330507-5CAA-5718-D9E1-EFA15960A57D}"/>
              </a:ext>
            </a:extLst>
          </p:cNvPr>
          <p:cNvSpPr>
            <a:spLocks noGrp="1"/>
          </p:cNvSpPr>
          <p:nvPr>
            <p:ph idx="1"/>
          </p:nvPr>
        </p:nvSpPr>
        <p:spPr/>
        <p:txBody>
          <a:bodyPr>
            <a:normAutofit/>
          </a:bodyPr>
          <a:lstStyle/>
          <a:p>
            <a:pPr marL="0" marR="0" indent="0" algn="just">
              <a:lnSpc>
                <a:spcPct val="107000"/>
              </a:lnSpc>
              <a:spcBef>
                <a:spcPts val="0"/>
              </a:spcBef>
              <a:spcAft>
                <a:spcPts val="0"/>
              </a:spcAft>
              <a:buNone/>
            </a:pPr>
            <a:r>
              <a:rPr lang="en-US" sz="3600" b="1" kern="0" dirty="0">
                <a:effectLst/>
                <a:latin typeface="Times New Roman" panose="02020603050405020304" pitchFamily="18" charset="0"/>
                <a:ea typeface="Times New Roman" panose="02020603050405020304" pitchFamily="18" charset="0"/>
                <a:cs typeface="Times New Roman" panose="02020603050405020304" pitchFamily="18" charset="0"/>
              </a:rPr>
              <a:t>5. Leave and Attendance:</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Leave records</a:t>
            </a:r>
            <a:r>
              <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rPr>
              <a:t>: Details of the employee’s leave entitlements, taken leaves, and balances.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Attendance records</a:t>
            </a:r>
            <a:r>
              <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rPr>
              <a:t>: Records of attendance, including clock-in and clock-out times, working hours, and overtime.</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544872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67E5B-3BD9-E315-9EA0-E2FFEE0E72D2}"/>
              </a:ext>
            </a:extLst>
          </p:cNvPr>
          <p:cNvSpPr>
            <a:spLocks noGrp="1"/>
          </p:cNvSpPr>
          <p:nvPr>
            <p:ph type="title"/>
          </p:nvPr>
        </p:nvSpPr>
        <p:spPr>
          <a:xfrm>
            <a:off x="838200" y="365126"/>
            <a:ext cx="10515600" cy="982412"/>
          </a:xfrm>
        </p:spPr>
        <p:txBody>
          <a:bodyPr>
            <a:normAutofit fontScale="90000"/>
          </a:bodyPr>
          <a:lstStyle/>
          <a:p>
            <a:r>
              <a:rPr lang="en-US" sz="4000" b="1" kern="0" dirty="0">
                <a:effectLst/>
                <a:latin typeface="+mn-lt"/>
                <a:ea typeface="Times New Roman" panose="02020603050405020304" pitchFamily="18" charset="0"/>
                <a:cs typeface="Times New Roman" panose="02020603050405020304" pitchFamily="18" charset="0"/>
              </a:rPr>
              <a:t>                Header of salary slip</a:t>
            </a:r>
            <a:br>
              <a:rPr lang="en-US" sz="4000" kern="100" dirty="0">
                <a:effectLst/>
                <a:latin typeface="+mn-lt"/>
                <a:ea typeface="Calibri" panose="020F0502020204030204" pitchFamily="34" charset="0"/>
                <a:cs typeface="Times New Roman" panose="02020603050405020304" pitchFamily="18" charset="0"/>
              </a:rPr>
            </a:br>
            <a:endParaRPr lang="en-US" sz="4000" dirty="0">
              <a:latin typeface="+mn-lt"/>
            </a:endParaRPr>
          </a:p>
        </p:txBody>
      </p:sp>
      <p:sp>
        <p:nvSpPr>
          <p:cNvPr id="3" name="Content Placeholder 2">
            <a:extLst>
              <a:ext uri="{FF2B5EF4-FFF2-40B4-BE49-F238E27FC236}">
                <a16:creationId xmlns:a16="http://schemas.microsoft.com/office/drawing/2014/main" id="{68EECED5-B38A-0726-07EB-7863AAED67AB}"/>
              </a:ext>
            </a:extLst>
          </p:cNvPr>
          <p:cNvSpPr>
            <a:spLocks noGrp="1"/>
          </p:cNvSpPr>
          <p:nvPr>
            <p:ph idx="1"/>
          </p:nvPr>
        </p:nvSpPr>
        <p:spPr>
          <a:xfrm>
            <a:off x="838200" y="1347537"/>
            <a:ext cx="10515600" cy="4829426"/>
          </a:xfrm>
        </p:spPr>
        <p:txBody>
          <a:bodyPr>
            <a:normAutofit lnSpcReduction="10000"/>
          </a:bodyPr>
          <a:lstStyle/>
          <a:p>
            <a:pPr marL="0" marR="0" indent="0">
              <a:lnSpc>
                <a:spcPct val="107000"/>
              </a:lnSpc>
              <a:spcBef>
                <a:spcPts val="0"/>
              </a:spcBef>
              <a:spcAft>
                <a:spcPts val="0"/>
              </a:spcAft>
              <a:buNone/>
            </a:pPr>
            <a:r>
              <a:rPr lang="en-US" sz="3000" kern="0" dirty="0">
                <a:effectLst/>
                <a:ea typeface="Times New Roman" panose="02020603050405020304" pitchFamily="18" charset="0"/>
                <a:cs typeface="Times New Roman" panose="02020603050405020304" pitchFamily="18" charset="0"/>
              </a:rPr>
              <a:t>1</a:t>
            </a:r>
            <a:r>
              <a:rPr lang="en-US" sz="4400" kern="0" dirty="0">
                <a:effectLst/>
                <a:ea typeface="Times New Roman" panose="02020603050405020304" pitchFamily="18" charset="0"/>
                <a:cs typeface="Times New Roman" panose="02020603050405020304" pitchFamily="18" charset="0"/>
              </a:rPr>
              <a:t>. Employee Information</a:t>
            </a:r>
            <a:endParaRPr lang="en-US" sz="4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400" kern="0" dirty="0">
                <a:effectLst/>
                <a:ea typeface="Times New Roman" panose="02020603050405020304" pitchFamily="18" charset="0"/>
                <a:cs typeface="Times New Roman" panose="02020603050405020304" pitchFamily="18" charset="0"/>
              </a:rPr>
              <a:t>2. Earnings</a:t>
            </a:r>
            <a:endParaRPr lang="en-US" sz="4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400" kern="0" dirty="0">
                <a:effectLst/>
                <a:ea typeface="Times New Roman" panose="02020603050405020304" pitchFamily="18" charset="0"/>
                <a:cs typeface="Times New Roman" panose="02020603050405020304" pitchFamily="18" charset="0"/>
              </a:rPr>
              <a:t>3. Deductions</a:t>
            </a:r>
            <a:endParaRPr lang="en-US" sz="4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400" kern="0" dirty="0">
                <a:effectLst/>
                <a:ea typeface="Times New Roman" panose="02020603050405020304" pitchFamily="18" charset="0"/>
                <a:cs typeface="Times New Roman" panose="02020603050405020304" pitchFamily="18" charset="0"/>
              </a:rPr>
              <a:t>4. Reimbursements</a:t>
            </a:r>
            <a:endParaRPr lang="en-US" sz="4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400" kern="0" dirty="0">
                <a:effectLst/>
                <a:ea typeface="Times New Roman" panose="02020603050405020304" pitchFamily="18" charset="0"/>
                <a:cs typeface="Times New Roman" panose="02020603050405020304" pitchFamily="18" charset="0"/>
              </a:rPr>
              <a:t>5. Tax Details</a:t>
            </a:r>
            <a:endParaRPr lang="en-US" sz="4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400" kern="0" dirty="0">
                <a:effectLst/>
                <a:ea typeface="Times New Roman" panose="02020603050405020304" pitchFamily="18" charset="0"/>
                <a:cs typeface="Times New Roman" panose="02020603050405020304" pitchFamily="18" charset="0"/>
              </a:rPr>
              <a:t>6. Leave Balances</a:t>
            </a:r>
            <a:endParaRPr lang="en-US" sz="4400" kern="1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400" kern="0" dirty="0">
                <a:effectLst/>
                <a:ea typeface="Times New Roman" panose="02020603050405020304" pitchFamily="18" charset="0"/>
                <a:cs typeface="Times New Roman" panose="02020603050405020304" pitchFamily="18" charset="0"/>
              </a:rPr>
              <a:t>7. Employer Contributions</a:t>
            </a:r>
            <a:endParaRPr lang="en-US" sz="44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5591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34D41-FAEE-1AF5-52F6-0FC944BBA89E}"/>
              </a:ext>
            </a:extLst>
          </p:cNvPr>
          <p:cNvSpPr>
            <a:spLocks noGrp="1"/>
          </p:cNvSpPr>
          <p:nvPr>
            <p:ph type="title"/>
          </p:nvPr>
        </p:nvSpPr>
        <p:spPr>
          <a:xfrm>
            <a:off x="838200" y="433137"/>
            <a:ext cx="10515600" cy="1010652"/>
          </a:xfrm>
        </p:spPr>
        <p:txBody>
          <a:bodyPr>
            <a:normAutofit/>
          </a:bodyPr>
          <a:lstStyle/>
          <a:p>
            <a:r>
              <a:rPr lang="en-US" sz="3200" b="1" kern="0" dirty="0">
                <a:effectLst/>
                <a:latin typeface="+mn-lt"/>
                <a:ea typeface="Times New Roman" panose="02020603050405020304" pitchFamily="18" charset="0"/>
                <a:cs typeface="Times New Roman" panose="02020603050405020304" pitchFamily="18" charset="0"/>
              </a:rPr>
              <a:t>List various information required to be maintained during the entire employee life cycle in an organization.</a:t>
            </a:r>
            <a:endParaRPr lang="en-US" sz="3200" dirty="0"/>
          </a:p>
        </p:txBody>
      </p:sp>
      <p:sp>
        <p:nvSpPr>
          <p:cNvPr id="3" name="Content Placeholder 2">
            <a:extLst>
              <a:ext uri="{FF2B5EF4-FFF2-40B4-BE49-F238E27FC236}">
                <a16:creationId xmlns:a16="http://schemas.microsoft.com/office/drawing/2014/main" id="{C8450B91-C6CE-39A5-225E-0463F6CDAAF1}"/>
              </a:ext>
            </a:extLst>
          </p:cNvPr>
          <p:cNvSpPr>
            <a:spLocks noGrp="1"/>
          </p:cNvSpPr>
          <p:nvPr>
            <p:ph idx="1"/>
          </p:nvPr>
        </p:nvSpPr>
        <p:spPr>
          <a:xfrm>
            <a:off x="838200" y="1825625"/>
            <a:ext cx="10744200" cy="4351338"/>
          </a:xfrm>
        </p:spPr>
        <p:txBody>
          <a:bodyPr/>
          <a:lstStyle/>
          <a:p>
            <a:pPr marL="0" marR="0" indent="0" algn="just">
              <a:lnSpc>
                <a:spcPct val="107000"/>
              </a:lnSpc>
              <a:spcBef>
                <a:spcPts val="0"/>
              </a:spcBef>
              <a:spcAft>
                <a:spcPts val="0"/>
              </a:spcAft>
              <a:buNone/>
            </a:pPr>
            <a:r>
              <a:rPr lang="en-US" sz="3600" kern="0" dirty="0">
                <a:effectLst/>
                <a:ea typeface="Times New Roman" panose="02020603050405020304" pitchFamily="18" charset="0"/>
                <a:cs typeface="Times New Roman" panose="02020603050405020304" pitchFamily="18" charset="0"/>
              </a:rPr>
              <a:t>6. Compensation and Benefits:</a:t>
            </a:r>
            <a:endParaRPr lang="en-US" sz="3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effectLst/>
                <a:highlight>
                  <a:srgbClr val="FFFF00"/>
                </a:highlight>
                <a:ea typeface="Times New Roman" panose="02020603050405020304" pitchFamily="18" charset="0"/>
                <a:cs typeface="Times New Roman" panose="02020603050405020304" pitchFamily="18" charset="0"/>
              </a:rPr>
              <a:t>Payroll details: </a:t>
            </a:r>
            <a:r>
              <a:rPr lang="en-US" sz="3600" kern="0" dirty="0">
                <a:effectLst/>
                <a:ea typeface="Times New Roman" panose="02020603050405020304" pitchFamily="18" charset="0"/>
                <a:cs typeface="Times New Roman" panose="02020603050405020304" pitchFamily="18" charset="0"/>
              </a:rPr>
              <a:t>Information related to the employee's compensation, tax withholdings, and deductions.</a:t>
            </a:r>
            <a:endParaRPr lang="en-US" sz="3600" kern="100" dirty="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600" kern="0" dirty="0">
                <a:effectLst/>
                <a:ea typeface="Times New Roman" panose="02020603050405020304" pitchFamily="18" charset="0"/>
                <a:cs typeface="Times New Roman" panose="02020603050405020304" pitchFamily="18" charset="0"/>
              </a:rPr>
              <a:t> </a:t>
            </a:r>
            <a:r>
              <a:rPr lang="en-US" sz="3600" kern="0" dirty="0">
                <a:effectLst/>
                <a:highlight>
                  <a:srgbClr val="FFFF00"/>
                </a:highlight>
                <a:ea typeface="Times New Roman" panose="02020603050405020304" pitchFamily="18" charset="0"/>
                <a:cs typeface="Times New Roman" panose="02020603050405020304" pitchFamily="18" charset="0"/>
              </a:rPr>
              <a:t>Benefits enrollment:</a:t>
            </a:r>
            <a:r>
              <a:rPr lang="en-US" sz="3600" kern="0" dirty="0">
                <a:effectLst/>
                <a:ea typeface="Times New Roman" panose="02020603050405020304" pitchFamily="18" charset="0"/>
                <a:cs typeface="Times New Roman" panose="02020603050405020304" pitchFamily="18" charset="0"/>
              </a:rPr>
              <a:t> Records of the employee’s benefit selections, including health insurance, retirement plans, and other perks.</a:t>
            </a:r>
            <a:endParaRPr lang="en-US" sz="3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3132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6744F-7A92-5C71-9FB5-85CF61798BF7}"/>
              </a:ext>
            </a:extLst>
          </p:cNvPr>
          <p:cNvSpPr>
            <a:spLocks noGrp="1"/>
          </p:cNvSpPr>
          <p:nvPr>
            <p:ph type="title"/>
          </p:nvPr>
        </p:nvSpPr>
        <p:spPr/>
        <p:txBody>
          <a:bodyPr>
            <a:normAutofit/>
          </a:bodyPr>
          <a:lstStyle/>
          <a:p>
            <a:r>
              <a:rPr lang="en-US" kern="0" dirty="0">
                <a:effectLst/>
                <a:latin typeface="+mn-lt"/>
                <a:ea typeface="Times New Roman" panose="02020603050405020304" pitchFamily="18" charset="0"/>
                <a:cs typeface="Times New Roman" panose="02020603050405020304" pitchFamily="18" charset="0"/>
              </a:rPr>
              <a:t>Overall</a:t>
            </a:r>
            <a:r>
              <a:rPr lang="en-US" b="1" dirty="0">
                <a:latin typeface="+mn-lt"/>
              </a:rPr>
              <a:t> Employee life circle in an organization</a:t>
            </a:r>
            <a:endParaRPr lang="en-US" dirty="0">
              <a:latin typeface="+mn-lt"/>
            </a:endParaRPr>
          </a:p>
        </p:txBody>
      </p:sp>
      <p:sp>
        <p:nvSpPr>
          <p:cNvPr id="3" name="Content Placeholder 2">
            <a:extLst>
              <a:ext uri="{FF2B5EF4-FFF2-40B4-BE49-F238E27FC236}">
                <a16:creationId xmlns:a16="http://schemas.microsoft.com/office/drawing/2014/main" id="{67815266-8DD5-3A66-3CC6-EF4BF1C35217}"/>
              </a:ext>
            </a:extLst>
          </p:cNvPr>
          <p:cNvSpPr>
            <a:spLocks noGrp="1"/>
          </p:cNvSpPr>
          <p:nvPr>
            <p:ph idx="1"/>
          </p:nvPr>
        </p:nvSpPr>
        <p:spPr>
          <a:xfrm>
            <a:off x="838200" y="1690688"/>
            <a:ext cx="10515600" cy="4802187"/>
          </a:xfrm>
        </p:spPr>
        <p:txBody>
          <a:bodyPr>
            <a:normAutofit fontScale="77500" lnSpcReduction="20000"/>
          </a:bodyPr>
          <a:lstStyle/>
          <a:p>
            <a:pPr marL="0" marR="0" indent="0" algn="just">
              <a:lnSpc>
                <a:spcPct val="107000"/>
              </a:lnSpc>
              <a:spcBef>
                <a:spcPts val="0"/>
              </a:spcBef>
              <a:spcAft>
                <a:spcPts val="0"/>
              </a:spcAft>
              <a:buNone/>
            </a:pPr>
            <a:r>
              <a:rPr lang="en-US" kern="0" dirty="0">
                <a:effectLst/>
                <a:ea typeface="Times New Roman" panose="02020603050405020304" pitchFamily="18" charset="0"/>
                <a:cs typeface="Times New Roman" panose="02020603050405020304" pitchFamily="18" charset="0"/>
              </a:rPr>
              <a:t>To effectively maintain this information throughout the employee life cycle, organizations use various data recording systems, including:</a:t>
            </a:r>
          </a:p>
          <a:p>
            <a:pPr marL="0" marR="0" indent="0" algn="just">
              <a:lnSpc>
                <a:spcPct val="107000"/>
              </a:lnSpc>
              <a:spcBef>
                <a:spcPts val="0"/>
              </a:spcBef>
              <a:spcAft>
                <a:spcPts val="0"/>
              </a:spcAft>
              <a:buNone/>
            </a:pPr>
            <a:endParaRPr lang="en-US"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kern="0" dirty="0">
                <a:effectLst/>
                <a:ea typeface="Times New Roman" panose="02020603050405020304" pitchFamily="18" charset="0"/>
                <a:cs typeface="Times New Roman" panose="02020603050405020304" pitchFamily="18" charset="0"/>
              </a:rPr>
              <a:t>- </a:t>
            </a:r>
            <a:r>
              <a:rPr lang="en-US" b="1" kern="0" dirty="0">
                <a:effectLst/>
                <a:ea typeface="Times New Roman" panose="02020603050405020304" pitchFamily="18" charset="0"/>
                <a:cs typeface="Times New Roman" panose="02020603050405020304" pitchFamily="18" charset="0"/>
              </a:rPr>
              <a:t>Human Resource Information Systems (HRIS): </a:t>
            </a:r>
            <a:r>
              <a:rPr lang="en-US" kern="0" dirty="0">
                <a:effectLst/>
                <a:ea typeface="Times New Roman" panose="02020603050405020304" pitchFamily="18" charset="0"/>
                <a:cs typeface="Times New Roman" panose="02020603050405020304" pitchFamily="18" charset="0"/>
              </a:rPr>
              <a:t>These systems are designed to manage and automate HR processes, including storing and processing employee data.</a:t>
            </a:r>
          </a:p>
          <a:p>
            <a:pPr marL="0" marR="0" indent="0" algn="just">
              <a:lnSpc>
                <a:spcPct val="107000"/>
              </a:lnSpc>
              <a:spcBef>
                <a:spcPts val="0"/>
              </a:spcBef>
              <a:spcAft>
                <a:spcPts val="0"/>
              </a:spcAft>
              <a:buNone/>
            </a:pPr>
            <a:endParaRPr lang="en-US"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kern="0" dirty="0">
                <a:effectLst/>
                <a:ea typeface="Times New Roman" panose="02020603050405020304" pitchFamily="18" charset="0"/>
                <a:cs typeface="Times New Roman" panose="02020603050405020304" pitchFamily="18" charset="0"/>
              </a:rPr>
              <a:t>- </a:t>
            </a:r>
            <a:r>
              <a:rPr lang="en-US" b="1" kern="0" dirty="0">
                <a:effectLst/>
                <a:ea typeface="Times New Roman" panose="02020603050405020304" pitchFamily="18" charset="0"/>
                <a:cs typeface="Times New Roman" panose="02020603050405020304" pitchFamily="18" charset="0"/>
              </a:rPr>
              <a:t>Applicant Tracking Systems (ATS): </a:t>
            </a:r>
            <a:r>
              <a:rPr lang="en-US" kern="0" dirty="0">
                <a:effectLst/>
                <a:ea typeface="Times New Roman" panose="02020603050405020304" pitchFamily="18" charset="0"/>
                <a:cs typeface="Times New Roman" panose="02020603050405020304" pitchFamily="18" charset="0"/>
              </a:rPr>
              <a:t>These are used for recruitment and managing job applications, interview scheduling, and candidate communication.</a:t>
            </a:r>
          </a:p>
          <a:p>
            <a:pPr marL="0" marR="0" indent="0" algn="just">
              <a:lnSpc>
                <a:spcPct val="107000"/>
              </a:lnSpc>
              <a:spcBef>
                <a:spcPts val="0"/>
              </a:spcBef>
              <a:spcAft>
                <a:spcPts val="0"/>
              </a:spcAft>
              <a:buNone/>
            </a:pPr>
            <a:endParaRPr lang="en-US"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kern="0" dirty="0">
                <a:effectLst/>
                <a:ea typeface="Times New Roman" panose="02020603050405020304" pitchFamily="18" charset="0"/>
                <a:cs typeface="Times New Roman" panose="02020603050405020304" pitchFamily="18" charset="0"/>
              </a:rPr>
              <a:t>- </a:t>
            </a:r>
            <a:r>
              <a:rPr lang="en-US" b="1" kern="0" dirty="0">
                <a:effectLst/>
                <a:ea typeface="Times New Roman" panose="02020603050405020304" pitchFamily="18" charset="0"/>
                <a:cs typeface="Times New Roman" panose="02020603050405020304" pitchFamily="18" charset="0"/>
              </a:rPr>
              <a:t>Learning Management Systems (LMS): </a:t>
            </a:r>
            <a:r>
              <a:rPr lang="en-US" kern="0" dirty="0">
                <a:effectLst/>
                <a:ea typeface="Times New Roman" panose="02020603050405020304" pitchFamily="18" charset="0"/>
                <a:cs typeface="Times New Roman" panose="02020603050405020304" pitchFamily="18" charset="0"/>
              </a:rPr>
              <a:t>These systems are utilized for training and development, including tracking employee training progress and certifications.</a:t>
            </a:r>
          </a:p>
          <a:p>
            <a:pPr marL="0" marR="0" indent="0" algn="just">
              <a:lnSpc>
                <a:spcPct val="107000"/>
              </a:lnSpc>
              <a:spcBef>
                <a:spcPts val="0"/>
              </a:spcBef>
              <a:spcAft>
                <a:spcPts val="0"/>
              </a:spcAft>
              <a:buNone/>
            </a:pPr>
            <a:endParaRPr lang="en-US"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kern="0" dirty="0">
                <a:effectLst/>
                <a:ea typeface="Times New Roman" panose="02020603050405020304" pitchFamily="18" charset="0"/>
                <a:cs typeface="Times New Roman" panose="02020603050405020304" pitchFamily="18" charset="0"/>
              </a:rPr>
              <a:t>- </a:t>
            </a:r>
            <a:r>
              <a:rPr lang="en-US" b="1" kern="0" dirty="0">
                <a:effectLst/>
                <a:ea typeface="Times New Roman" panose="02020603050405020304" pitchFamily="18" charset="0"/>
                <a:cs typeface="Times New Roman" panose="02020603050405020304" pitchFamily="18" charset="0"/>
              </a:rPr>
              <a:t>Time and Attendance Systems:</a:t>
            </a:r>
            <a:r>
              <a:rPr lang="en-US" kern="0" dirty="0">
                <a:effectLst/>
                <a:ea typeface="Times New Roman" panose="02020603050405020304" pitchFamily="18" charset="0"/>
                <a:cs typeface="Times New Roman" panose="02020603050405020304" pitchFamily="18" charset="0"/>
              </a:rPr>
              <a:t> These systems capture and track employee attendance, working hours, and overtime to ensure accurate payroll processing.</a:t>
            </a:r>
            <a:endParaRPr lang="en-US"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kern="0" dirty="0">
                <a:effectLst/>
                <a:ea typeface="Times New Roman" panose="02020603050405020304" pitchFamily="18" charset="0"/>
                <a:cs typeface="Times New Roman" panose="02020603050405020304" pitchFamily="18" charset="0"/>
              </a:rPr>
              <a:t> </a:t>
            </a:r>
            <a:endParaRPr lang="en-US"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84960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3D0B3-D8E8-A16E-0DC4-ABA6A2DE9710}"/>
              </a:ext>
            </a:extLst>
          </p:cNvPr>
          <p:cNvSpPr>
            <a:spLocks noGrp="1"/>
          </p:cNvSpPr>
          <p:nvPr>
            <p:ph type="title"/>
          </p:nvPr>
        </p:nvSpPr>
        <p:spPr>
          <a:xfrm>
            <a:off x="838200" y="365126"/>
            <a:ext cx="10515600" cy="966370"/>
          </a:xfrm>
        </p:spPr>
        <p:txBody>
          <a:bodyPr/>
          <a:lstStyle/>
          <a:p>
            <a:r>
              <a:rPr lang="en-US" b="1" dirty="0">
                <a:latin typeface="+mn-lt"/>
              </a:rPr>
              <a:t>Overall concept of employee life circle </a:t>
            </a:r>
          </a:p>
        </p:txBody>
      </p:sp>
      <p:sp>
        <p:nvSpPr>
          <p:cNvPr id="3" name="Content Placeholder 2">
            <a:extLst>
              <a:ext uri="{FF2B5EF4-FFF2-40B4-BE49-F238E27FC236}">
                <a16:creationId xmlns:a16="http://schemas.microsoft.com/office/drawing/2014/main" id="{42FB2AF7-CF98-D4DD-7BEA-8745141B014B}"/>
              </a:ext>
            </a:extLst>
          </p:cNvPr>
          <p:cNvSpPr>
            <a:spLocks noGrp="1"/>
          </p:cNvSpPr>
          <p:nvPr>
            <p:ph idx="1"/>
          </p:nvPr>
        </p:nvSpPr>
        <p:spPr>
          <a:xfrm>
            <a:off x="838200" y="1459832"/>
            <a:ext cx="10515600" cy="4717131"/>
          </a:xfrm>
        </p:spPr>
        <p:txBody>
          <a:bodyPr/>
          <a:lstStyle/>
          <a:p>
            <a:pPr marL="0" marR="0" indent="0" algn="just">
              <a:lnSpc>
                <a:spcPct val="107000"/>
              </a:lnSpc>
              <a:spcBef>
                <a:spcPts val="0"/>
              </a:spcBef>
              <a:spcAft>
                <a:spcPts val="0"/>
              </a:spcAft>
              <a:buNone/>
            </a:pPr>
            <a:r>
              <a:rPr lang="en-US" sz="3600" kern="0" dirty="0">
                <a:effectLst/>
                <a:ea typeface="Times New Roman" panose="02020603050405020304" pitchFamily="18" charset="0"/>
                <a:cs typeface="Times New Roman" panose="02020603050405020304" pitchFamily="18" charset="0"/>
              </a:rPr>
              <a:t>Overall, maintaining comprehensive and accurate employee information at each stage of the employee life cycle is essential for effective human resource management, compliance with regulations, and providing employees with the support they need for their roles within the organization.</a:t>
            </a:r>
            <a:endParaRPr lang="en-US" sz="3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3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62871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49FAA-FA6A-AA12-3217-A9B25F160657}"/>
              </a:ext>
            </a:extLst>
          </p:cNvPr>
          <p:cNvSpPr>
            <a:spLocks noGrp="1"/>
          </p:cNvSpPr>
          <p:nvPr>
            <p:ph type="title"/>
          </p:nvPr>
        </p:nvSpPr>
        <p:spPr/>
        <p:txBody>
          <a:bodyPr>
            <a:normAutofit/>
          </a:bodyPr>
          <a:lstStyle/>
          <a:p>
            <a:r>
              <a:rPr lang="en-US" sz="3600" b="1" kern="0" dirty="0">
                <a:effectLst/>
                <a:latin typeface="+mn-lt"/>
                <a:ea typeface="Times New Roman" panose="02020603050405020304" pitchFamily="18" charset="0"/>
                <a:cs typeface="Times New Roman" panose="02020603050405020304" pitchFamily="18" charset="0"/>
              </a:rPr>
              <a:t>Additionally, the salary slip aids in</a:t>
            </a:r>
            <a:br>
              <a:rPr lang="en-US" sz="3600" kern="100" dirty="0">
                <a:effectLst/>
                <a:latin typeface="+mn-lt"/>
                <a:ea typeface="Calibri" panose="020F0502020204030204" pitchFamily="34" charset="0"/>
                <a:cs typeface="Times New Roman" panose="02020603050405020304" pitchFamily="18" charset="0"/>
              </a:rPr>
            </a:br>
            <a:endParaRPr lang="en-US" sz="3600" dirty="0">
              <a:latin typeface="+mn-lt"/>
            </a:endParaRPr>
          </a:p>
        </p:txBody>
      </p:sp>
      <p:sp>
        <p:nvSpPr>
          <p:cNvPr id="3" name="Content Placeholder 2">
            <a:extLst>
              <a:ext uri="{FF2B5EF4-FFF2-40B4-BE49-F238E27FC236}">
                <a16:creationId xmlns:a16="http://schemas.microsoft.com/office/drawing/2014/main" id="{5318B56A-77A6-8A14-7234-12F0F278F120}"/>
              </a:ext>
            </a:extLst>
          </p:cNvPr>
          <p:cNvSpPr>
            <a:spLocks noGrp="1"/>
          </p:cNvSpPr>
          <p:nvPr>
            <p:ph idx="1"/>
          </p:nvPr>
        </p:nvSpPr>
        <p:spPr/>
        <p:txBody>
          <a:bodyPr/>
          <a:lstStyle/>
          <a:p>
            <a:pPr marR="0">
              <a:lnSpc>
                <a:spcPct val="107000"/>
              </a:lnSpc>
              <a:spcBef>
                <a:spcPts val="0"/>
              </a:spcBef>
              <a:spcAft>
                <a:spcPts val="0"/>
              </a:spcAft>
              <a:buFont typeface="Wingdings" panose="05000000000000000000" pitchFamily="2" charset="2"/>
              <a:buChar char="§"/>
            </a:pPr>
            <a:r>
              <a:rPr lang="en-US" sz="4000" kern="0" dirty="0">
                <a:effectLst/>
                <a:ea typeface="Times New Roman" panose="02020603050405020304" pitchFamily="18" charset="0"/>
                <a:cs typeface="Times New Roman" panose="02020603050405020304" pitchFamily="18" charset="0"/>
              </a:rPr>
              <a:t>Compliance</a:t>
            </a:r>
            <a:endParaRPr lang="en-US" sz="4000" kern="100" dirty="0">
              <a:effectLst/>
              <a:ea typeface="Calibri" panose="020F0502020204030204" pitchFamily="34" charset="0"/>
              <a:cs typeface="Times New Roman" panose="02020603050405020304" pitchFamily="18" charset="0"/>
            </a:endParaRPr>
          </a:p>
          <a:p>
            <a:pPr marR="0">
              <a:lnSpc>
                <a:spcPct val="107000"/>
              </a:lnSpc>
              <a:spcBef>
                <a:spcPts val="0"/>
              </a:spcBef>
              <a:spcAft>
                <a:spcPts val="0"/>
              </a:spcAft>
              <a:buFont typeface="Wingdings" panose="05000000000000000000" pitchFamily="2" charset="2"/>
              <a:buChar char="§"/>
            </a:pPr>
            <a:r>
              <a:rPr lang="en-US" sz="4000" kern="0" dirty="0">
                <a:effectLst/>
                <a:ea typeface="Times New Roman" panose="02020603050405020304" pitchFamily="18" charset="0"/>
                <a:cs typeface="Times New Roman" panose="02020603050405020304" pitchFamily="18" charset="0"/>
              </a:rPr>
              <a:t>Transparency</a:t>
            </a:r>
          </a:p>
          <a:p>
            <a:pPr marR="0">
              <a:lnSpc>
                <a:spcPct val="107000"/>
              </a:lnSpc>
              <a:spcBef>
                <a:spcPts val="0"/>
              </a:spcBef>
              <a:spcAft>
                <a:spcPts val="0"/>
              </a:spcAft>
              <a:buFont typeface="Wingdings" panose="05000000000000000000" pitchFamily="2" charset="2"/>
              <a:buChar char="§"/>
            </a:pPr>
            <a:r>
              <a:rPr lang="en-US" sz="4000" kern="0" dirty="0">
                <a:effectLst/>
                <a:ea typeface="Times New Roman" panose="02020603050405020304" pitchFamily="18" charset="0"/>
                <a:cs typeface="Times New Roman" panose="02020603050405020304" pitchFamily="18" charset="0"/>
              </a:rPr>
              <a:t> Record-Keeping</a:t>
            </a:r>
          </a:p>
          <a:p>
            <a:pPr marR="0">
              <a:lnSpc>
                <a:spcPct val="107000"/>
              </a:lnSpc>
              <a:spcBef>
                <a:spcPts val="0"/>
              </a:spcBef>
              <a:spcAft>
                <a:spcPts val="0"/>
              </a:spcAft>
              <a:buFont typeface="Wingdings" panose="05000000000000000000" pitchFamily="2" charset="2"/>
              <a:buChar char="§"/>
            </a:pPr>
            <a:r>
              <a:rPr lang="en-US" sz="4000" kern="0" dirty="0">
                <a:effectLst/>
                <a:ea typeface="Times New Roman" panose="02020603050405020304" pitchFamily="18" charset="0"/>
                <a:cs typeface="Times New Roman" panose="02020603050405020304" pitchFamily="18" charset="0"/>
              </a:rPr>
              <a:t>Employee Communication</a:t>
            </a:r>
            <a:endParaRPr lang="en-US" sz="4000" dirty="0"/>
          </a:p>
        </p:txBody>
      </p:sp>
    </p:spTree>
    <p:extLst>
      <p:ext uri="{BB962C8B-B14F-4D97-AF65-F5344CB8AC3E}">
        <p14:creationId xmlns:p14="http://schemas.microsoft.com/office/powerpoint/2010/main" val="297406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CF481-C5C1-52B1-FD48-6E586EA795A4}"/>
              </a:ext>
            </a:extLst>
          </p:cNvPr>
          <p:cNvSpPr>
            <a:spLocks noGrp="1"/>
          </p:cNvSpPr>
          <p:nvPr>
            <p:ph type="title"/>
          </p:nvPr>
        </p:nvSpPr>
        <p:spPr>
          <a:xfrm>
            <a:off x="838200" y="365126"/>
            <a:ext cx="10515600" cy="1014496"/>
          </a:xfrm>
        </p:spPr>
        <p:txBody>
          <a:bodyPr/>
          <a:lstStyle/>
          <a:p>
            <a:r>
              <a:rPr lang="en-US" sz="4400" b="1" kern="0" dirty="0">
                <a:effectLst/>
                <a:latin typeface="+mn-lt"/>
                <a:ea typeface="Times New Roman" panose="02020603050405020304" pitchFamily="18" charset="0"/>
                <a:cs typeface="Times New Roman" panose="02020603050405020304" pitchFamily="18" charset="0"/>
              </a:rPr>
              <a:t>Header of salary slip</a:t>
            </a:r>
            <a:endParaRPr lang="en-US" dirty="0"/>
          </a:p>
        </p:txBody>
      </p:sp>
      <p:sp>
        <p:nvSpPr>
          <p:cNvPr id="3" name="Content Placeholder 2">
            <a:extLst>
              <a:ext uri="{FF2B5EF4-FFF2-40B4-BE49-F238E27FC236}">
                <a16:creationId xmlns:a16="http://schemas.microsoft.com/office/drawing/2014/main" id="{097062CA-2727-BF8C-ABDC-978E66E5D78C}"/>
              </a:ext>
            </a:extLst>
          </p:cNvPr>
          <p:cNvSpPr>
            <a:spLocks noGrp="1"/>
          </p:cNvSpPr>
          <p:nvPr>
            <p:ph idx="1"/>
          </p:nvPr>
        </p:nvSpPr>
        <p:spPr>
          <a:xfrm>
            <a:off x="838200" y="1267326"/>
            <a:ext cx="10515600" cy="5225549"/>
          </a:xfrm>
        </p:spPr>
        <p:txBody>
          <a:bodyPr>
            <a:normAutofit fontScale="85000" lnSpcReduction="10000"/>
          </a:bodyPr>
          <a:lstStyle/>
          <a:p>
            <a:pPr marL="0" marR="0" indent="0" algn="just">
              <a:lnSpc>
                <a:spcPct val="107000"/>
              </a:lnSpc>
              <a:spcBef>
                <a:spcPts val="0"/>
              </a:spcBef>
              <a:spcAft>
                <a:spcPts val="0"/>
              </a:spcAft>
              <a:buNone/>
            </a:pPr>
            <a:r>
              <a:rPr lang="en-US" sz="3200" kern="0" dirty="0">
                <a:effectLst/>
                <a:ea typeface="Times New Roman" panose="02020603050405020304" pitchFamily="18" charset="0"/>
                <a:cs typeface="Times New Roman" panose="02020603050405020304" pitchFamily="18" charset="0"/>
              </a:rPr>
              <a:t>1. </a:t>
            </a:r>
            <a:r>
              <a:rPr lang="en-US" sz="3200" b="1" kern="0" dirty="0">
                <a:effectLst/>
                <a:ea typeface="Times New Roman" panose="02020603050405020304" pitchFamily="18" charset="0"/>
                <a:cs typeface="Times New Roman" panose="02020603050405020304" pitchFamily="18" charset="0"/>
              </a:rPr>
              <a:t>Employee Information:</a:t>
            </a:r>
            <a:endParaRPr lang="en-US" sz="3200" b="1"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200" kern="0" dirty="0">
                <a:effectLst/>
                <a:ea typeface="Times New Roman" panose="02020603050405020304" pitchFamily="18" charset="0"/>
                <a:cs typeface="Times New Roman" panose="02020603050405020304" pitchFamily="18" charset="0"/>
              </a:rPr>
              <a:t>This header includes details such as the employee's name, employee ID, designation, and department. It serves as a reference for the employee's personal information and employment details.</a:t>
            </a:r>
            <a:endParaRPr lang="en-US" sz="32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b="1"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b="1" kern="0" dirty="0">
                <a:effectLst/>
                <a:ea typeface="Times New Roman" panose="02020603050405020304" pitchFamily="18" charset="0"/>
                <a:cs typeface="Times New Roman" panose="02020603050405020304" pitchFamily="18" charset="0"/>
              </a:rPr>
              <a:t>2. Earnings:</a:t>
            </a:r>
            <a:endParaRPr lang="en-US" sz="3200" b="1"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200" kern="0" dirty="0">
                <a:effectLst/>
                <a:ea typeface="Times New Roman" panose="02020603050405020304" pitchFamily="18" charset="0"/>
                <a:cs typeface="Times New Roman" panose="02020603050405020304" pitchFamily="18" charset="0"/>
              </a:rPr>
              <a:t>Under this header, the components of the employee's earnings are listed. This includes the basic salary, allowances, bonuses, overtime pay, and any other incentives or special payments. Each component is specified with its respective amount for transparency.</a:t>
            </a:r>
            <a:endParaRPr lang="en-US" sz="32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effectLst/>
                <a:ea typeface="Times New Roman" panose="02020603050405020304" pitchFamily="18" charset="0"/>
                <a:cs typeface="Times New Roman" panose="02020603050405020304" pitchFamily="18" charset="0"/>
              </a:rPr>
              <a:t> </a:t>
            </a:r>
            <a:endParaRPr lang="en-US" sz="32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4988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40642-64FF-E103-AD75-DF005253AD45}"/>
              </a:ext>
            </a:extLst>
          </p:cNvPr>
          <p:cNvSpPr>
            <a:spLocks noGrp="1"/>
          </p:cNvSpPr>
          <p:nvPr>
            <p:ph type="title"/>
          </p:nvPr>
        </p:nvSpPr>
        <p:spPr>
          <a:xfrm>
            <a:off x="838200" y="365126"/>
            <a:ext cx="10515600" cy="693654"/>
          </a:xfrm>
        </p:spPr>
        <p:txBody>
          <a:bodyPr>
            <a:normAutofit fontScale="90000"/>
          </a:bodyPr>
          <a:lstStyle/>
          <a:p>
            <a:r>
              <a:rPr lang="en-US" sz="4400" b="1" kern="0" dirty="0">
                <a:effectLst/>
                <a:latin typeface="+mn-lt"/>
                <a:ea typeface="Times New Roman" panose="02020603050405020304" pitchFamily="18" charset="0"/>
                <a:cs typeface="Times New Roman" panose="02020603050405020304" pitchFamily="18" charset="0"/>
              </a:rPr>
              <a:t>         Header of salary slip</a:t>
            </a:r>
            <a:endParaRPr lang="en-US" dirty="0"/>
          </a:p>
        </p:txBody>
      </p:sp>
      <p:sp>
        <p:nvSpPr>
          <p:cNvPr id="3" name="Content Placeholder 2">
            <a:extLst>
              <a:ext uri="{FF2B5EF4-FFF2-40B4-BE49-F238E27FC236}">
                <a16:creationId xmlns:a16="http://schemas.microsoft.com/office/drawing/2014/main" id="{8F7A52AE-26B4-0711-D582-562C9461535F}"/>
              </a:ext>
            </a:extLst>
          </p:cNvPr>
          <p:cNvSpPr>
            <a:spLocks noGrp="1"/>
          </p:cNvSpPr>
          <p:nvPr>
            <p:ph idx="1"/>
          </p:nvPr>
        </p:nvSpPr>
        <p:spPr>
          <a:xfrm>
            <a:off x="838200" y="1251284"/>
            <a:ext cx="10515600" cy="5241591"/>
          </a:xfrm>
        </p:spPr>
        <p:txBody>
          <a:bodyPr>
            <a:normAutofit fontScale="77500" lnSpcReduction="20000"/>
          </a:bodyPr>
          <a:lstStyle/>
          <a:p>
            <a:pPr marL="0" marR="0" indent="0" algn="just">
              <a:lnSpc>
                <a:spcPct val="107000"/>
              </a:lnSpc>
              <a:spcBef>
                <a:spcPts val="0"/>
              </a:spcBef>
              <a:spcAft>
                <a:spcPts val="0"/>
              </a:spcAft>
              <a:buNone/>
            </a:pPr>
            <a:r>
              <a:rPr lang="en-US" sz="3500" b="1" kern="0" dirty="0">
                <a:effectLst/>
                <a:ea typeface="Times New Roman" panose="02020603050405020304" pitchFamily="18" charset="0"/>
                <a:cs typeface="Times New Roman" panose="02020603050405020304" pitchFamily="18" charset="0"/>
              </a:rPr>
              <a:t>3. Deductions:</a:t>
            </a:r>
            <a:endParaRPr lang="en-US" sz="3500" b="1"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500" kern="0" dirty="0">
                <a:effectLst/>
                <a:ea typeface="Times New Roman" panose="02020603050405020304" pitchFamily="18" charset="0"/>
                <a:cs typeface="Times New Roman" panose="02020603050405020304" pitchFamily="18" charset="0"/>
              </a:rPr>
              <a:t>This section outlines the various deductions made from the employee's earnings. This includes income tax, provident fund (PF) contributions, professional tax, insurance premiums, and any other statutory or voluntary deductions. Displaying deductions helps the employee understand the net amount received after all deductions.</a:t>
            </a:r>
            <a:endParaRPr lang="en-US" sz="35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500" kern="0" dirty="0">
                <a:effectLst/>
                <a:ea typeface="Times New Roman" panose="02020603050405020304" pitchFamily="18" charset="0"/>
                <a:cs typeface="Times New Roman" panose="02020603050405020304" pitchFamily="18" charset="0"/>
              </a:rPr>
              <a:t> </a:t>
            </a:r>
            <a:endParaRPr lang="en-US" sz="35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500" b="1" kern="0" dirty="0">
                <a:effectLst/>
                <a:ea typeface="Times New Roman" panose="02020603050405020304" pitchFamily="18" charset="0"/>
                <a:cs typeface="Times New Roman" panose="02020603050405020304" pitchFamily="18" charset="0"/>
              </a:rPr>
              <a:t>4. Reimbursements:</a:t>
            </a:r>
            <a:endParaRPr lang="en-US" sz="3500" b="1"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3500" kern="0" dirty="0">
                <a:effectLst/>
                <a:ea typeface="Times New Roman" panose="02020603050405020304" pitchFamily="18" charset="0"/>
                <a:cs typeface="Times New Roman" panose="02020603050405020304" pitchFamily="18" charset="0"/>
              </a:rPr>
              <a:t>If the employee is eligible for reimbursements for expenses incurred during the pay period, such as travel or medical expenses, this section details the reimbursements made to the employee.</a:t>
            </a:r>
            <a:endParaRPr lang="en-US" sz="35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500" kern="0" dirty="0">
                <a:effectLst/>
                <a:ea typeface="Times New Roman" panose="02020603050405020304" pitchFamily="18" charset="0"/>
                <a:cs typeface="Times New Roman" panose="02020603050405020304" pitchFamily="18" charset="0"/>
              </a:rPr>
              <a:t> </a:t>
            </a:r>
            <a:endParaRPr lang="en-US" sz="35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6071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5DBB-CD1E-281C-EA80-40C91EBDC823}"/>
              </a:ext>
            </a:extLst>
          </p:cNvPr>
          <p:cNvSpPr>
            <a:spLocks noGrp="1"/>
          </p:cNvSpPr>
          <p:nvPr>
            <p:ph type="title"/>
          </p:nvPr>
        </p:nvSpPr>
        <p:spPr>
          <a:xfrm>
            <a:off x="838200" y="112295"/>
            <a:ext cx="10515600" cy="721895"/>
          </a:xfrm>
        </p:spPr>
        <p:txBody>
          <a:bodyPr>
            <a:normAutofit/>
          </a:bodyPr>
          <a:lstStyle/>
          <a:p>
            <a:r>
              <a:rPr lang="en-US" sz="4400" b="1" kern="0" dirty="0">
                <a:effectLst/>
                <a:latin typeface="+mn-lt"/>
                <a:ea typeface="Times New Roman" panose="02020603050405020304" pitchFamily="18" charset="0"/>
                <a:cs typeface="Times New Roman" panose="02020603050405020304" pitchFamily="18" charset="0"/>
              </a:rPr>
              <a:t>              Header of salary slip</a:t>
            </a:r>
            <a:endParaRPr lang="en-US" dirty="0"/>
          </a:p>
        </p:txBody>
      </p:sp>
      <p:sp>
        <p:nvSpPr>
          <p:cNvPr id="3" name="Content Placeholder 2">
            <a:extLst>
              <a:ext uri="{FF2B5EF4-FFF2-40B4-BE49-F238E27FC236}">
                <a16:creationId xmlns:a16="http://schemas.microsoft.com/office/drawing/2014/main" id="{1DD3C82F-C7EA-C53A-5077-442BA5D3BC85}"/>
              </a:ext>
            </a:extLst>
          </p:cNvPr>
          <p:cNvSpPr>
            <a:spLocks noGrp="1"/>
          </p:cNvSpPr>
          <p:nvPr>
            <p:ph idx="1"/>
          </p:nvPr>
        </p:nvSpPr>
        <p:spPr>
          <a:xfrm>
            <a:off x="838199" y="834190"/>
            <a:ext cx="10631905" cy="5678905"/>
          </a:xfrm>
        </p:spPr>
        <p:txBody>
          <a:bodyPr>
            <a:normAutofit fontScale="92500" lnSpcReduction="20000"/>
          </a:bodyPr>
          <a:lstStyle/>
          <a:p>
            <a:pPr marL="0" marR="0" indent="0">
              <a:lnSpc>
                <a:spcPct val="107000"/>
              </a:lnSpc>
              <a:spcBef>
                <a:spcPts val="0"/>
              </a:spcBef>
              <a:spcAft>
                <a:spcPts val="0"/>
              </a:spcAft>
              <a:buNone/>
            </a:pPr>
            <a:r>
              <a:rPr lang="en-US" sz="2600" b="1" kern="0" dirty="0">
                <a:effectLst/>
                <a:ea typeface="Times New Roman" panose="02020603050405020304" pitchFamily="18" charset="0"/>
                <a:cs typeface="Times New Roman" panose="02020603050405020304" pitchFamily="18" charset="0"/>
              </a:rPr>
              <a:t>5. Tax Details:</a:t>
            </a:r>
            <a:endParaRPr lang="en-US" sz="2600" b="1"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600" kern="0" dirty="0">
                <a:effectLst/>
                <a:ea typeface="Times New Roman" panose="02020603050405020304" pitchFamily="18" charset="0"/>
                <a:cs typeface="Times New Roman" panose="02020603050405020304" pitchFamily="18" charset="0"/>
              </a:rPr>
              <a:t>This header provides a breakdown of the taxation details, including the taxable income, tax deducted at source (TDS), and any other relevant tax-related information. It gives the employee a clear understanding of the tax implications on their earnings.</a:t>
            </a:r>
            <a:endParaRPr lang="en-US" sz="2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600" b="1" kern="0" dirty="0">
                <a:effectLst/>
                <a:ea typeface="Times New Roman" panose="02020603050405020304" pitchFamily="18" charset="0"/>
                <a:cs typeface="Times New Roman" panose="02020603050405020304" pitchFamily="18" charset="0"/>
              </a:rPr>
              <a:t> </a:t>
            </a:r>
            <a:endParaRPr lang="en-US" sz="2600" b="1"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600" b="1" kern="0" dirty="0">
                <a:effectLst/>
                <a:ea typeface="Times New Roman" panose="02020603050405020304" pitchFamily="18" charset="0"/>
                <a:cs typeface="Times New Roman" panose="02020603050405020304" pitchFamily="18" charset="0"/>
              </a:rPr>
              <a:t>6. Leave Balances:</a:t>
            </a:r>
            <a:endParaRPr lang="en-US" sz="2600" b="1"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600" kern="0" dirty="0">
                <a:effectLst/>
                <a:ea typeface="Times New Roman" panose="02020603050405020304" pitchFamily="18" charset="0"/>
                <a:cs typeface="Times New Roman" panose="02020603050405020304" pitchFamily="18" charset="0"/>
              </a:rPr>
              <a:t>Some salary slips include a section that outlines the employee's leave balances, including earned leave, sick leave, and any other types of leave available to the employee. This helps employees keep track of their accrued leaves and understand their leave entitlements.</a:t>
            </a:r>
            <a:endParaRPr lang="en-US" sz="26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600" kern="0" dirty="0">
                <a:effectLst/>
                <a:ea typeface="Times New Roman" panose="02020603050405020304" pitchFamily="18" charset="0"/>
                <a:cs typeface="Times New Roman" panose="02020603050405020304" pitchFamily="18" charset="0"/>
              </a:rPr>
              <a:t> </a:t>
            </a:r>
            <a:endParaRPr lang="en-US" sz="2600" b="1"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600" b="1" kern="0" dirty="0">
                <a:effectLst/>
                <a:ea typeface="Times New Roman" panose="02020603050405020304" pitchFamily="18" charset="0"/>
                <a:cs typeface="Times New Roman" panose="02020603050405020304" pitchFamily="18" charset="0"/>
              </a:rPr>
              <a:t>7. Employer Contributions:</a:t>
            </a:r>
            <a:endParaRPr lang="en-US" sz="2600" b="1"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600" kern="0" dirty="0">
                <a:effectLst/>
                <a:ea typeface="Times New Roman" panose="02020603050405020304" pitchFamily="18" charset="0"/>
                <a:cs typeface="Times New Roman" panose="02020603050405020304" pitchFamily="18" charset="0"/>
              </a:rPr>
              <a:t>This section displays the employer's contributions towards employee benefits such as PF, gratuity, or any other employer-funded schemes. It provides transparency regarding the employer's financial contributions on behalf of the employee.</a:t>
            </a:r>
            <a:endParaRPr lang="en-US" sz="2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32232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CBF0-BD6F-50B0-CE49-61250130BEE6}"/>
              </a:ext>
            </a:extLst>
          </p:cNvPr>
          <p:cNvSpPr>
            <a:spLocks noGrp="1"/>
          </p:cNvSpPr>
          <p:nvPr>
            <p:ph type="title"/>
          </p:nvPr>
        </p:nvSpPr>
        <p:spPr/>
        <p:txBody>
          <a:bodyPr/>
          <a:lstStyle/>
          <a:p>
            <a:r>
              <a:rPr lang="en-US" sz="4400" b="1" kern="0" dirty="0">
                <a:effectLst/>
                <a:latin typeface="+mn-lt"/>
                <a:ea typeface="Times New Roman" panose="02020603050405020304" pitchFamily="18" charset="0"/>
                <a:cs typeface="Times New Roman" panose="02020603050405020304" pitchFamily="18" charset="0"/>
              </a:rPr>
              <a:t>Header of salary slip</a:t>
            </a:r>
            <a:endParaRPr lang="en-US" dirty="0"/>
          </a:p>
        </p:txBody>
      </p:sp>
      <p:sp>
        <p:nvSpPr>
          <p:cNvPr id="3" name="Content Placeholder 2">
            <a:extLst>
              <a:ext uri="{FF2B5EF4-FFF2-40B4-BE49-F238E27FC236}">
                <a16:creationId xmlns:a16="http://schemas.microsoft.com/office/drawing/2014/main" id="{0EEDA79E-9994-91F1-B137-7BC4FBF3370B}"/>
              </a:ext>
            </a:extLst>
          </p:cNvPr>
          <p:cNvSpPr>
            <a:spLocks noGrp="1"/>
          </p:cNvSpPr>
          <p:nvPr>
            <p:ph idx="1"/>
          </p:nvPr>
        </p:nvSpPr>
        <p:spPr>
          <a:xfrm>
            <a:off x="838200" y="1825625"/>
            <a:ext cx="10515600" cy="4667250"/>
          </a:xfrm>
        </p:spPr>
        <p:txBody>
          <a:bodyPr>
            <a:normAutofit/>
          </a:bodyPr>
          <a:lstStyle/>
          <a:p>
            <a:pPr algn="just"/>
            <a:r>
              <a:rPr lang="en-US" sz="3600" kern="0" dirty="0">
                <a:effectLst/>
                <a:ea typeface="Times New Roman" panose="02020603050405020304" pitchFamily="18" charset="0"/>
                <a:cs typeface="Times New Roman" panose="02020603050405020304" pitchFamily="18" charset="0"/>
              </a:rPr>
              <a:t>In the context of Human Resource Management (HRM), the salary slip plays an essential role in ensuring transparency and adherence to statutory regulations. </a:t>
            </a:r>
            <a:endParaRPr lang="en-US" sz="3600" kern="0" dirty="0">
              <a:ea typeface="Times New Roman" panose="02020603050405020304" pitchFamily="18" charset="0"/>
              <a:cs typeface="Times New Roman" panose="02020603050405020304" pitchFamily="18" charset="0"/>
            </a:endParaRPr>
          </a:p>
          <a:p>
            <a:pPr algn="just"/>
            <a:r>
              <a:rPr lang="en-US" sz="3600" kern="0" dirty="0">
                <a:effectLst/>
                <a:ea typeface="Times New Roman" panose="02020603050405020304" pitchFamily="18" charset="0"/>
                <a:cs typeface="Times New Roman" panose="02020603050405020304" pitchFamily="18" charset="0"/>
              </a:rPr>
              <a:t>It serves as a critical document for both employees and the HR department, providing a comprehensive overview of the employee's compensation package and the associated deductions and contributions.</a:t>
            </a:r>
            <a:endParaRPr lang="en-US" sz="3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8342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D79E1-2153-DE32-41C1-2297C2C4FB1F}"/>
              </a:ext>
            </a:extLst>
          </p:cNvPr>
          <p:cNvSpPr>
            <a:spLocks noGrp="1"/>
          </p:cNvSpPr>
          <p:nvPr>
            <p:ph type="title"/>
          </p:nvPr>
        </p:nvSpPr>
        <p:spPr>
          <a:xfrm>
            <a:off x="838200" y="365126"/>
            <a:ext cx="10515600" cy="773864"/>
          </a:xfrm>
        </p:spPr>
        <p:txBody>
          <a:bodyPr>
            <a:normAutofit fontScale="90000"/>
          </a:bodyPr>
          <a:lstStyle/>
          <a:p>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b="1" kern="0" dirty="0">
                <a:effectLst/>
                <a:latin typeface="+mn-lt"/>
                <a:ea typeface="Times New Roman" panose="02020603050405020304" pitchFamily="18" charset="0"/>
                <a:cs typeface="Times New Roman" panose="02020603050405020304" pitchFamily="18" charset="0"/>
              </a:rPr>
              <a:t>Additionally, the salary slip aids in</a:t>
            </a:r>
            <a:br>
              <a:rPr lang="en-US" kern="100" dirty="0">
                <a:effectLst/>
                <a:latin typeface="+mn-lt"/>
                <a:ea typeface="Calibri" panose="020F0502020204030204" pitchFamily="34" charset="0"/>
                <a:cs typeface="Times New Roman" panose="02020603050405020304" pitchFamily="18" charset="0"/>
              </a:rPr>
            </a:br>
            <a:endParaRPr lang="en-US" dirty="0">
              <a:latin typeface="+mn-lt"/>
            </a:endParaRPr>
          </a:p>
        </p:txBody>
      </p:sp>
      <p:sp>
        <p:nvSpPr>
          <p:cNvPr id="3" name="Content Placeholder 2">
            <a:extLst>
              <a:ext uri="{FF2B5EF4-FFF2-40B4-BE49-F238E27FC236}">
                <a16:creationId xmlns:a16="http://schemas.microsoft.com/office/drawing/2014/main" id="{9320270E-A515-7739-1C65-8BA540A0E0D8}"/>
              </a:ext>
            </a:extLst>
          </p:cNvPr>
          <p:cNvSpPr>
            <a:spLocks noGrp="1"/>
          </p:cNvSpPr>
          <p:nvPr>
            <p:ph idx="1"/>
          </p:nvPr>
        </p:nvSpPr>
        <p:spPr>
          <a:xfrm>
            <a:off x="838200" y="1315453"/>
            <a:ext cx="10515600" cy="4861510"/>
          </a:xfrm>
        </p:spPr>
        <p:txBody>
          <a:bodyPr>
            <a:normAutofit/>
          </a:bodyPr>
          <a:lstStyle/>
          <a:p>
            <a:pPr marL="0" marR="0" indent="0" algn="just">
              <a:lnSpc>
                <a:spcPct val="107000"/>
              </a:lnSpc>
              <a:spcBef>
                <a:spcPts val="0"/>
              </a:spcBef>
              <a:spcAft>
                <a:spcPts val="0"/>
              </a:spcAft>
              <a:buNone/>
            </a:pPr>
            <a:r>
              <a:rPr lang="en-US" sz="3200" kern="0" dirty="0">
                <a:effectLst/>
                <a:ea typeface="Times New Roman" panose="02020603050405020304" pitchFamily="18" charset="0"/>
                <a:cs typeface="Times New Roman" panose="02020603050405020304" pitchFamily="18" charset="0"/>
              </a:rPr>
              <a:t>1. Compliance: It helps ensure that the organization is compliant with labor laws and taxation regulations by accurately reflecting earnings, deductions, and taxes.</a:t>
            </a:r>
            <a:endParaRPr lang="en-US" sz="32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effectLst/>
                <a:ea typeface="Times New Roman" panose="02020603050405020304" pitchFamily="18" charset="0"/>
                <a:cs typeface="Times New Roman" panose="02020603050405020304" pitchFamily="18" charset="0"/>
              </a:rPr>
              <a:t>2. Transparency: By clearly delineating the various components of earnings and deductions, the salary slip promotes transparency in the payroll process, thereby fostering trust and confidence among employees.</a:t>
            </a:r>
            <a:endParaRPr lang="en-US" sz="3200" kern="1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200" kern="0" dirty="0">
                <a:effectLst/>
                <a:ea typeface="Times New Roman" panose="02020603050405020304" pitchFamily="18" charset="0"/>
                <a:cs typeface="Times New Roman" panose="02020603050405020304" pitchFamily="18" charset="0"/>
              </a:rPr>
              <a:t> </a:t>
            </a:r>
            <a:endParaRPr lang="en-US" sz="3200" kern="1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32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24423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1D984-9782-00B9-C1B8-B747218772FB}"/>
              </a:ext>
            </a:extLst>
          </p:cNvPr>
          <p:cNvSpPr>
            <a:spLocks noGrp="1"/>
          </p:cNvSpPr>
          <p:nvPr>
            <p:ph type="title"/>
          </p:nvPr>
        </p:nvSpPr>
        <p:spPr/>
        <p:txBody>
          <a:bodyPr/>
          <a:lstStyle/>
          <a:p>
            <a:r>
              <a:rPr lang="en-US" b="1" kern="0" dirty="0">
                <a:effectLst/>
                <a:latin typeface="+mn-lt"/>
                <a:ea typeface="Times New Roman" panose="02020603050405020304" pitchFamily="18" charset="0"/>
                <a:cs typeface="Times New Roman" panose="02020603050405020304" pitchFamily="18" charset="0"/>
              </a:rPr>
              <a:t>Additionally, the salary slip aids in</a:t>
            </a:r>
            <a:br>
              <a:rPr lang="en-US" kern="100" dirty="0">
                <a:effectLst/>
                <a:latin typeface="+mn-lt"/>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D777CE7-78A0-48C5-DA18-996D2E14363B}"/>
              </a:ext>
            </a:extLst>
          </p:cNvPr>
          <p:cNvSpPr>
            <a:spLocks noGrp="1"/>
          </p:cNvSpPr>
          <p:nvPr>
            <p:ph idx="1"/>
          </p:nvPr>
        </p:nvSpPr>
        <p:spPr/>
        <p:txBody>
          <a:bodyPr/>
          <a:lstStyle/>
          <a:p>
            <a:pPr marL="0" marR="0" indent="0">
              <a:lnSpc>
                <a:spcPct val="107000"/>
              </a:lnSpc>
              <a:spcBef>
                <a:spcPts val="0"/>
              </a:spcBef>
              <a:spcAft>
                <a:spcPts val="0"/>
              </a:spcAft>
              <a:buNone/>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3. Record-Keeping: Salary slips serve as important records for both the employee and the employer, documenting the employee's financial transactions with the organization.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4. Employee Communication: The details in the salary slip facilitate effective communication between the employer and the employee regarding compensation, taxes, and benefits.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06635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1214</Words>
  <Application>Microsoft Office PowerPoint</Application>
  <PresentationFormat>Widescreen</PresentationFormat>
  <Paragraphs>97</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vt:lpstr>
      <vt:lpstr>Office Theme</vt:lpstr>
      <vt:lpstr>Header of salary slip </vt:lpstr>
      <vt:lpstr>                Header of salary slip </vt:lpstr>
      <vt:lpstr>Additionally, the salary slip aids in </vt:lpstr>
      <vt:lpstr>Header of salary slip</vt:lpstr>
      <vt:lpstr>         Header of salary slip</vt:lpstr>
      <vt:lpstr>              Header of salary slip</vt:lpstr>
      <vt:lpstr>Header of salary slip</vt:lpstr>
      <vt:lpstr>    Additionally, the salary slip aids in </vt:lpstr>
      <vt:lpstr>Additionally, the salary slip aids in </vt:lpstr>
      <vt:lpstr>Overall concept of Header of salary slip</vt:lpstr>
      <vt:lpstr>PowerPoint Presentation</vt:lpstr>
      <vt:lpstr>PowerPoint Presentation</vt:lpstr>
      <vt:lpstr>PowerPoint Presentation</vt:lpstr>
      <vt:lpstr>PowerPoint Presentation</vt:lpstr>
      <vt:lpstr> List various information required to be maintained during the entire employee life cycle in an organization. </vt:lpstr>
      <vt:lpstr> List various information required to be maintained during the entire employee life cycle in an organization.</vt:lpstr>
      <vt:lpstr>List various information required to be maintained during the entire employee life cycle in an organization.</vt:lpstr>
      <vt:lpstr>List various information required to be maintained during the entire employee life cycle in an organization.</vt:lpstr>
      <vt:lpstr>List various information required to be maintained during the entire employee life cycle in an organization.</vt:lpstr>
      <vt:lpstr>List various information required to be maintained during the entire employee life cycle in an organization.</vt:lpstr>
      <vt:lpstr>Overall Employee life circle in an organization</vt:lpstr>
      <vt:lpstr>Overall concept of employee life circle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Mita Basu</dc:creator>
  <cp:lastModifiedBy>Mita Basu</cp:lastModifiedBy>
  <cp:revision>16</cp:revision>
  <dcterms:created xsi:type="dcterms:W3CDTF">2024-06-08T19:19:05Z</dcterms:created>
  <dcterms:modified xsi:type="dcterms:W3CDTF">2024-06-22T18:24:08Z</dcterms:modified>
</cp:coreProperties>
</file>